
<file path=[Content_Types].xml><?xml version="1.0" encoding="utf-8"?>
<Types xmlns="http://schemas.openxmlformats.org/package/2006/content-types">
  <Override ContentType="application/vnd.openxmlformats-officedocument.presentationml.slide+xml" PartName="/ppt/slides/slide6.xml"/>
  <Override ContentType="application/vnd.openxmlformats-officedocument.presentationml.slideLayout+xml" PartName="/ppt/slideLayouts/slideLayout8.xml"/>
  <Override ContentType="application/vnd.openxmlformats-officedocument.presentationml.notesSlide+xml" PartName="/ppt/notesSlides/notesSlide2.xml"/>
  <Override ContentType="application/vnd.openxmlformats-officedocument.presentationml.slideMaster+xml" PartName="/ppt/slideMasters/slideMaster1.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presProps+xml" PartName="/ppt/presProps.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theme+xml" PartName="/ppt/theme/theme1.xml"/>
  <Default ContentType="image/jpeg" Extension="jpeg"/>
  <Override ContentType="application/vnd.openxmlformats-officedocument.presentationml.slideLayout+xml" PartName="/ppt/slideLayouts/slideLayout2.xml"/>
  <Override ContentType="application/vnd.openxmlformats-officedocument.presentationml.slideLayout+xml" PartName="/ppt/slideLayouts/slideLayout3.xml"/>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slideLayout+xml" PartName="/ppt/slideLayouts/slideLayout1.xml"/>
  <Override ContentType="application/vnd.openxmlformats-officedocument.extended-properties+xml" PartName="/docProps/app.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10.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package.core-properties+xml" PartName="/docProps/core.xml"/>
  <Override ContentType="application/vnd.openxmlformats-officedocument.presentationml.slide+xml" PartName="/ppt/slides/slide5.xml"/>
  <Override ContentType="application/vnd.openxmlformats-officedocument.presentationml.slideLayout+xml" PartName="/ppt/slideLayouts/slideLayout7.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0" r:id="rId1"/>
  </p:sldMasterIdLst>
  <p:notesMasterIdLst>
    <p:notesMasterId r:id="rId18"/>
  </p:notesMasterIdLst>
  <p:sldIdLst>
    <p:sldId id="315" r:id="rId2"/>
    <p:sldId id="334" r:id="rId3"/>
    <p:sldId id="362" r:id="rId4"/>
    <p:sldId id="363" r:id="rId5"/>
    <p:sldId id="366" r:id="rId6"/>
    <p:sldId id="367" r:id="rId7"/>
    <p:sldId id="368" r:id="rId8"/>
    <p:sldId id="369" r:id="rId9"/>
    <p:sldId id="335" r:id="rId10"/>
    <p:sldId id="336" r:id="rId11"/>
    <p:sldId id="337" r:id="rId12"/>
    <p:sldId id="361" r:id="rId13"/>
    <p:sldId id="364" r:id="rId14"/>
    <p:sldId id="365" r:id="rId15"/>
    <p:sldId id="370" r:id="rId16"/>
    <p:sldId id="360" r:id="rId17"/>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B2E05"/>
    <a:srgbClr val="F5AB3D"/>
    <a:srgbClr val="23F154"/>
    <a:srgbClr val="F09D24"/>
    <a:srgbClr val="20E02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34587" autoAdjust="0"/>
    <p:restoredTop sz="86380" autoAdjust="0"/>
  </p:normalViewPr>
  <p:slideViewPr>
    <p:cSldViewPr>
      <p:cViewPr varScale="1">
        <p:scale>
          <a:sx n="73" d="100"/>
          <a:sy n="73" d="100"/>
        </p:scale>
        <p:origin x="-1062" y="-102"/>
      </p:cViewPr>
      <p:guideLst>
        <p:guide orient="horz" pos="2160"/>
        <p:guide pos="2880"/>
      </p:guideLst>
    </p:cSldViewPr>
  </p:slideViewPr>
  <p:outlineViewPr>
    <p:cViewPr>
      <p:scale>
        <a:sx n="33" d="100"/>
        <a:sy n="33" d="100"/>
      </p:scale>
      <p:origin x="84" y="348"/>
    </p:cViewPr>
  </p:outlineViewPr>
  <p:notesTextViewPr>
    <p:cViewPr>
      <p:scale>
        <a:sx n="100" d="100"/>
        <a:sy n="100" d="100"/>
      </p:scale>
      <p:origin x="0" y="0"/>
    </p:cViewPr>
  </p:notesTextViewPr>
  <p:sorterViewPr>
    <p:cViewPr>
      <p:scale>
        <a:sx n="66" d="100"/>
        <a:sy n="66" d="100"/>
      </p:scale>
      <p:origin x="0" y="2274"/>
    </p:cViewPr>
  </p:sorter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84F054-30FB-4F92-B5B3-36E2A5805141}" type="datetimeFigureOut">
              <a:rPr lang="ru-RU" smtClean="0"/>
              <a:pPr/>
              <a:t>22.03.2021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0933DB-4708-4A07-99EB-E273765D0B1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dirty="0" smtClean="0">
                <a:effectLst>
                  <a:outerShdw blurRad="38100" dist="38100" dir="2700000" algn="tl">
                    <a:srgbClr val="000000">
                      <a:alpha val="43137"/>
                    </a:srgbClr>
                  </a:outerShdw>
                </a:effectLst>
              </a:rPr>
              <a:t>МАДОУ МО «Детский сад №172»  г.Краснодар</a:t>
            </a:r>
            <a:endParaRPr lang="ru-RU" sz="1200" b="1" dirty="0" smtClean="0">
              <a:solidFill>
                <a:schemeClr val="accent1">
                  <a:lumMod val="75000"/>
                </a:schemeClr>
              </a:solidFill>
            </a:endParaRPr>
          </a:p>
          <a:p>
            <a:r>
              <a:rPr lang="ru-RU" sz="1200" b="1" dirty="0" smtClean="0">
                <a:solidFill>
                  <a:schemeClr val="accent1">
                    <a:lumMod val="75000"/>
                  </a:schemeClr>
                </a:solidFill>
              </a:rPr>
              <a:t>Подготовила воспитатель:</a:t>
            </a:r>
            <a:br>
              <a:rPr lang="ru-RU" sz="1200" b="1" dirty="0" smtClean="0">
                <a:solidFill>
                  <a:schemeClr val="accent1">
                    <a:lumMod val="75000"/>
                  </a:schemeClr>
                </a:solidFill>
              </a:rPr>
            </a:br>
            <a:r>
              <a:rPr lang="ru-RU" sz="1200" b="1" dirty="0" smtClean="0">
                <a:solidFill>
                  <a:schemeClr val="accent1">
                    <a:lumMod val="75000"/>
                  </a:schemeClr>
                </a:solidFill>
              </a:rPr>
              <a:t>Марченко Ирина </a:t>
            </a:r>
            <a:r>
              <a:rPr lang="ru-RU" sz="1200" b="1" dirty="0" err="1" smtClean="0">
                <a:solidFill>
                  <a:schemeClr val="accent1">
                    <a:lumMod val="75000"/>
                  </a:schemeClr>
                </a:solidFill>
              </a:rPr>
              <a:t>Владиленовна</a:t>
            </a:r>
            <a:endParaRPr lang="ru-RU" sz="1200" b="1" dirty="0" smtClean="0">
              <a:solidFill>
                <a:schemeClr val="accent1">
                  <a:lumMod val="75000"/>
                </a:schemeClr>
              </a:solidFill>
            </a:endParaRPr>
          </a:p>
          <a:p>
            <a:r>
              <a:rPr lang="ru-RU" b="1" dirty="0" smtClean="0"/>
              <a:t>Кошлакова</a:t>
            </a:r>
            <a:r>
              <a:rPr lang="ru-RU" b="1" baseline="0" dirty="0" smtClean="0"/>
              <a:t> Юлия Андреевна</a:t>
            </a:r>
            <a:endParaRPr lang="ru-RU" b="1" dirty="0"/>
          </a:p>
        </p:txBody>
      </p:sp>
      <p:sp>
        <p:nvSpPr>
          <p:cNvPr id="4" name="Номер слайда 3"/>
          <p:cNvSpPr>
            <a:spLocks noGrp="1"/>
          </p:cNvSpPr>
          <p:nvPr>
            <p:ph type="sldNum" sz="quarter" idx="10"/>
          </p:nvPr>
        </p:nvSpPr>
        <p:spPr/>
        <p:txBody>
          <a:bodyPr/>
          <a:lstStyle/>
          <a:p>
            <a:fld id="{DA0933DB-4708-4A07-99EB-E273765D0B15}"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mtClean="0">
                <a:latin typeface="Arial" pitchFamily="34" charset="0"/>
                <a:cs typeface="Arial" pitchFamily="34" charset="0"/>
              </a:rPr>
              <a:t>Спасибо</a:t>
            </a:r>
            <a:r>
              <a:rPr lang="ru-RU" baseline="0" smtClean="0">
                <a:latin typeface="Arial" pitchFamily="34" charset="0"/>
                <a:cs typeface="Arial" pitchFamily="34" charset="0"/>
              </a:rPr>
              <a:t> </a:t>
            </a:r>
            <a:r>
              <a:rPr lang="ru-RU" smtClean="0">
                <a:latin typeface="Arial" pitchFamily="34" charset="0"/>
                <a:cs typeface="Arial" pitchFamily="34" charset="0"/>
              </a:rPr>
              <a:t>за </a:t>
            </a:r>
            <a:r>
              <a:rPr lang="ru-RU" dirty="0" smtClean="0">
                <a:latin typeface="Arial" pitchFamily="34" charset="0"/>
                <a:cs typeface="Arial" pitchFamily="34" charset="0"/>
              </a:rPr>
              <a:t>внимание!</a:t>
            </a:r>
            <a:endParaRPr lang="ru-RU" dirty="0"/>
          </a:p>
        </p:txBody>
      </p:sp>
      <p:sp>
        <p:nvSpPr>
          <p:cNvPr id="4" name="Номер слайда 3"/>
          <p:cNvSpPr>
            <a:spLocks noGrp="1"/>
          </p:cNvSpPr>
          <p:nvPr>
            <p:ph type="sldNum" sz="quarter" idx="10"/>
          </p:nvPr>
        </p:nvSpPr>
        <p:spPr/>
        <p:txBody>
          <a:bodyPr/>
          <a:lstStyle/>
          <a:p>
            <a:fld id="{DA0933DB-4708-4A07-99EB-E273765D0B15}" type="slidenum">
              <a:rPr lang="ru-RU" smtClean="0"/>
              <a:pPr/>
              <a:t>16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ctr">
              <a:buNone/>
            </a:pPr>
            <a:r>
              <a:rPr lang="ru-RU" sz="1200" b="1" dirty="0" smtClean="0">
                <a:solidFill>
                  <a:schemeClr val="accent1"/>
                </a:solidFill>
                <a:effectLst/>
                <a:latin typeface="Times New Roman" pitchFamily="18" charset="0"/>
                <a:cs typeface="Times New Roman" pitchFamily="18" charset="0"/>
              </a:rPr>
              <a:t>Цель:</a:t>
            </a:r>
            <a:br>
              <a:rPr lang="ru-RU" sz="1200" b="1" dirty="0" smtClean="0">
                <a:solidFill>
                  <a:schemeClr val="accent1"/>
                </a:solidFill>
                <a:effectLst/>
                <a:latin typeface="Times New Roman" pitchFamily="18" charset="0"/>
                <a:cs typeface="Times New Roman" pitchFamily="18" charset="0"/>
              </a:rPr>
            </a:br>
            <a:r>
              <a:rPr lang="ru-RU" sz="1200" dirty="0" smtClean="0">
                <a:solidFill>
                  <a:schemeClr val="accent1"/>
                </a:solidFill>
                <a:effectLst/>
                <a:latin typeface="Times New Roman" pitchFamily="18" charset="0"/>
                <a:cs typeface="Times New Roman" pitchFamily="18" charset="0"/>
              </a:rPr>
              <a:t> закреплять названия и последовательность дней недели, месяцев, их цветовое соотнесение, закрепление порядкового числа и цифры, обозначающих дни недели, месяцы.</a:t>
            </a:r>
            <a:r>
              <a:rPr lang="ru-RU" sz="1100" dirty="0" smtClean="0">
                <a:solidFill>
                  <a:schemeClr val="accent2"/>
                </a:solidFill>
                <a:effectLst/>
                <a:latin typeface="Times New Roman" pitchFamily="18" charset="0"/>
                <a:cs typeface="Times New Roman" pitchFamily="18" charset="0"/>
              </a:rPr>
              <a:t/>
            </a:r>
            <a:br>
              <a:rPr lang="ru-RU" sz="1100" dirty="0" smtClean="0">
                <a:solidFill>
                  <a:schemeClr val="accent2"/>
                </a:solidFill>
                <a:effectLst/>
                <a:latin typeface="Times New Roman" pitchFamily="18" charset="0"/>
                <a:cs typeface="Times New Roman" pitchFamily="18" charset="0"/>
              </a:rPr>
            </a:br>
            <a:r>
              <a:rPr lang="ru-RU" sz="1200" b="1" u="sng" dirty="0" smtClean="0">
                <a:solidFill>
                  <a:schemeClr val="bg1"/>
                </a:solidFill>
                <a:latin typeface="Times New Roman" pitchFamily="18" charset="0"/>
                <a:cs typeface="Times New Roman" pitchFamily="18" charset="0"/>
              </a:rPr>
              <a:t>Задачи:</a:t>
            </a:r>
            <a:r>
              <a:rPr lang="ru-RU" sz="1200" b="1" dirty="0" smtClean="0">
                <a:solidFill>
                  <a:schemeClr val="bg1"/>
                </a:solidFill>
                <a:latin typeface="Times New Roman" pitchFamily="18" charset="0"/>
                <a:cs typeface="Times New Roman" pitchFamily="18" charset="0"/>
              </a:rPr>
              <a:t> </a:t>
            </a:r>
            <a:endParaRPr lang="ru-RU" sz="1200" dirty="0" smtClean="0">
              <a:solidFill>
                <a:schemeClr val="bg1"/>
              </a:solidFill>
              <a:latin typeface="Times New Roman" pitchFamily="18" charset="0"/>
              <a:cs typeface="Times New Roman" pitchFamily="18" charset="0"/>
            </a:endParaRPr>
          </a:p>
          <a:p>
            <a:pPr algn="ctr"/>
            <a:r>
              <a:rPr lang="ru-RU" sz="1200" b="1" dirty="0" smtClean="0">
                <a:solidFill>
                  <a:schemeClr val="bg1"/>
                </a:solidFill>
                <a:latin typeface="Times New Roman" pitchFamily="18" charset="0"/>
                <a:cs typeface="Times New Roman" pitchFamily="18" charset="0"/>
              </a:rPr>
              <a:t>- научить чувствовать длительность времени – какой объем дел или что  можно выполнить за 1минуту, за час, за день, за неделю, за месяц, за год;</a:t>
            </a:r>
          </a:p>
          <a:p>
            <a:pPr algn="ctr"/>
            <a:r>
              <a:rPr lang="ru-RU" sz="1200" b="1" dirty="0" smtClean="0">
                <a:solidFill>
                  <a:schemeClr val="bg1"/>
                </a:solidFill>
                <a:latin typeface="Times New Roman" pitchFamily="18" charset="0"/>
                <a:cs typeface="Times New Roman" pitchFamily="18" charset="0"/>
              </a:rPr>
              <a:t>- научить понимать, что было раньше, что позже, планировать свои дела и занятия, определять время по разным часам до получаса;</a:t>
            </a:r>
          </a:p>
          <a:p>
            <a:pPr algn="ctr"/>
            <a:r>
              <a:rPr lang="ru-RU" sz="1200" b="1" dirty="0" smtClean="0">
                <a:solidFill>
                  <a:schemeClr val="bg1"/>
                </a:solidFill>
                <a:latin typeface="Times New Roman" pitchFamily="18" charset="0"/>
                <a:cs typeface="Times New Roman" pitchFamily="18" charset="0"/>
              </a:rPr>
              <a:t>- научить понимать назначение календаря, знать название и последовательность времен года, месяцев, дней недели.</a:t>
            </a:r>
            <a:endParaRPr lang="ru-RU" dirty="0"/>
          </a:p>
        </p:txBody>
      </p:sp>
      <p:sp>
        <p:nvSpPr>
          <p:cNvPr id="4" name="Номер слайда 3"/>
          <p:cNvSpPr>
            <a:spLocks noGrp="1"/>
          </p:cNvSpPr>
          <p:nvPr>
            <p:ph type="sldNum" sz="quarter" idx="10"/>
          </p:nvPr>
        </p:nvSpPr>
        <p:spPr/>
        <p:txBody>
          <a:bodyPr/>
          <a:lstStyle/>
          <a:p>
            <a:fld id="{DA0933DB-4708-4A07-99EB-E273765D0B15}"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Игра «Части суток»</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Цель:</a:t>
            </a:r>
            <a:r>
              <a:rPr lang="ru-RU" sz="1200" kern="1200" dirty="0" smtClean="0">
                <a:solidFill>
                  <a:schemeClr val="tx1"/>
                </a:solidFill>
                <a:latin typeface="+mn-lt"/>
                <a:ea typeface="+mn-ea"/>
                <a:cs typeface="+mn-cs"/>
              </a:rPr>
              <a:t> определение уровня умения детей ориентироваться во времени, уточнение представлений о частях суток,  закрепление названий частей суток, их последовательности.</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Задачи: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закреплять знания детей о том, что они делают в разное время суток; </a:t>
            </a:r>
          </a:p>
          <a:p>
            <a:r>
              <a:rPr lang="ru-RU" sz="1200" kern="1200" dirty="0" smtClean="0">
                <a:solidFill>
                  <a:schemeClr val="tx1"/>
                </a:solidFill>
                <a:latin typeface="+mn-lt"/>
                <a:ea typeface="+mn-ea"/>
                <a:cs typeface="+mn-cs"/>
              </a:rPr>
              <a:t>- закрепить представления детей о последовательности частей суток;</a:t>
            </a:r>
          </a:p>
          <a:p>
            <a:r>
              <a:rPr lang="ru-RU" sz="1200" kern="1200" dirty="0" smtClean="0">
                <a:solidFill>
                  <a:schemeClr val="tx1"/>
                </a:solidFill>
                <a:latin typeface="+mn-lt"/>
                <a:ea typeface="+mn-ea"/>
                <a:cs typeface="+mn-cs"/>
              </a:rPr>
              <a:t>- развивать быстроту мышления.</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Материал:</a:t>
            </a:r>
            <a:r>
              <a:rPr lang="ru-RU" sz="1200" kern="1200" dirty="0" smtClean="0">
                <a:solidFill>
                  <a:schemeClr val="tx1"/>
                </a:solidFill>
                <a:latin typeface="+mn-lt"/>
                <a:ea typeface="+mn-ea"/>
                <a:cs typeface="+mn-cs"/>
              </a:rPr>
              <a:t> тематический набор картинок (части суток).</a:t>
            </a:r>
          </a:p>
          <a:p>
            <a:r>
              <a:rPr lang="ru-RU" sz="1200" b="1" kern="1200" dirty="0" smtClean="0">
                <a:solidFill>
                  <a:schemeClr val="tx1"/>
                </a:solidFill>
                <a:latin typeface="+mn-lt"/>
                <a:ea typeface="+mn-ea"/>
                <a:cs typeface="+mn-cs"/>
              </a:rPr>
              <a:t>Ход игры:</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На столе лежат в разброс карточки и с изображением разных частей суток, а перед каждым ребёнком лежит карточка-задание с определённым временем суток. Каждому ребёнку необходимо найти карточки, подходящие его карточке-заданию. Например, у ребёнка карточка-задание «Вечер», значит ему необходимо найти все карточки с изображением именно этого времени суток.</a:t>
            </a:r>
          </a:p>
          <a:p>
            <a:r>
              <a:rPr lang="ru-RU" sz="1200" b="1" kern="1200" dirty="0" smtClean="0">
                <a:solidFill>
                  <a:schemeClr val="tx1"/>
                </a:solidFill>
                <a:latin typeface="+mn-lt"/>
                <a:ea typeface="+mn-ea"/>
                <a:cs typeface="+mn-cs"/>
              </a:rPr>
              <a:t>Дополнительные варианты заданий:</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1.Детям показываются картинки, на которых изображены контрастные части суток (день-ночь, утро-вечер). Воспитатель задает вопросы:</a:t>
            </a:r>
          </a:p>
          <a:p>
            <a:r>
              <a:rPr lang="ru-RU" sz="1200" kern="1200" dirty="0" smtClean="0">
                <a:solidFill>
                  <a:schemeClr val="tx1"/>
                </a:solidFill>
                <a:latin typeface="+mn-lt"/>
                <a:ea typeface="+mn-ea"/>
                <a:cs typeface="+mn-cs"/>
              </a:rPr>
              <a:t>Что нарисовано на картинке?</a:t>
            </a:r>
          </a:p>
          <a:p>
            <a:r>
              <a:rPr lang="ru-RU" sz="1200" kern="1200" dirty="0" smtClean="0">
                <a:solidFill>
                  <a:schemeClr val="tx1"/>
                </a:solidFill>
                <a:latin typeface="+mn-lt"/>
                <a:ea typeface="+mn-ea"/>
                <a:cs typeface="+mn-cs"/>
              </a:rPr>
              <a:t>Когда это бывает? </a:t>
            </a:r>
          </a:p>
          <a:p>
            <a:r>
              <a:rPr lang="ru-RU" sz="1200" kern="1200" dirty="0" smtClean="0">
                <a:solidFill>
                  <a:schemeClr val="tx1"/>
                </a:solidFill>
                <a:latin typeface="+mn-lt"/>
                <a:ea typeface="+mn-ea"/>
                <a:cs typeface="+mn-cs"/>
              </a:rPr>
              <a:t>Почему вы так думаете?</a:t>
            </a:r>
          </a:p>
          <a:p>
            <a:r>
              <a:rPr lang="ru-RU" sz="1200" kern="1200" dirty="0" smtClean="0">
                <a:solidFill>
                  <a:schemeClr val="tx1"/>
                </a:solidFill>
                <a:latin typeface="+mn-lt"/>
                <a:ea typeface="+mn-ea"/>
                <a:cs typeface="+mn-cs"/>
              </a:rPr>
              <a:t>Как вы узнали, что наступила ночь (день)?</a:t>
            </a:r>
          </a:p>
          <a:p>
            <a:r>
              <a:rPr lang="ru-RU" sz="1200" kern="1200" dirty="0" smtClean="0">
                <a:solidFill>
                  <a:schemeClr val="tx1"/>
                </a:solidFill>
                <a:latin typeface="+mn-lt"/>
                <a:ea typeface="+mn-ea"/>
                <a:cs typeface="+mn-cs"/>
              </a:rPr>
              <a:t>Что вы делаете ночью (днём)?</a:t>
            </a:r>
          </a:p>
          <a:p>
            <a:r>
              <a:rPr lang="ru-RU" sz="1200" kern="1200" dirty="0" smtClean="0">
                <a:solidFill>
                  <a:schemeClr val="tx1"/>
                </a:solidFill>
                <a:latin typeface="+mn-lt"/>
                <a:ea typeface="+mn-ea"/>
                <a:cs typeface="+mn-cs"/>
              </a:rPr>
              <a:t>Какое сейчас время суток?</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2.Воспитатель просит детей выбрать картинку, на которой изображено утро (день, вечер, ночь).</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3. Воспитатель предлагает детям разложить картинки по порядку, что бывает раньше, а что потом: «Сначала ночь, потом…» Когда дети уже усвоили порядок частей суток, можно внести элемент шутки – назвать последовательность частей суток с ошибками, а дети должны исправить ошибку.</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4. Воспитатель говорит название: «Назовите соседей утра»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5. Воспитатель  говорит  короткую фразу, например: «Мы занимаемся…» Ребенок  заканчивает фразу (…сегодня).</a:t>
            </a:r>
          </a:p>
          <a:p>
            <a:r>
              <a:rPr lang="ru-RU" sz="1200" kern="1200" dirty="0" smtClean="0">
                <a:solidFill>
                  <a:schemeClr val="tx1"/>
                </a:solidFill>
                <a:latin typeface="+mn-lt"/>
                <a:ea typeface="+mn-ea"/>
                <a:cs typeface="+mn-cs"/>
              </a:rPr>
              <a:t>Примеры фраз:</a:t>
            </a:r>
          </a:p>
          <a:p>
            <a:r>
              <a:rPr lang="ru-RU" sz="1200" kern="1200" dirty="0" smtClean="0">
                <a:solidFill>
                  <a:schemeClr val="tx1"/>
                </a:solidFill>
                <a:latin typeface="+mn-lt"/>
                <a:ea typeface="+mn-ea"/>
                <a:cs typeface="+mn-cs"/>
              </a:rPr>
              <a:t>Мы пойдем гулять…</a:t>
            </a:r>
          </a:p>
          <a:p>
            <a:r>
              <a:rPr lang="ru-RU" sz="1200" kern="1200" dirty="0" smtClean="0">
                <a:solidFill>
                  <a:schemeClr val="tx1"/>
                </a:solidFill>
                <a:latin typeface="+mn-lt"/>
                <a:ea typeface="+mn-ea"/>
                <a:cs typeface="+mn-cs"/>
              </a:rPr>
              <a:t>Вы ходили в парк…</a:t>
            </a:r>
          </a:p>
          <a:p>
            <a:r>
              <a:rPr lang="ru-RU" sz="1200" kern="1200" dirty="0" smtClean="0">
                <a:solidFill>
                  <a:schemeClr val="tx1"/>
                </a:solidFill>
                <a:latin typeface="+mn-lt"/>
                <a:ea typeface="+mn-ea"/>
                <a:cs typeface="+mn-cs"/>
              </a:rPr>
              <a:t>Мы будем читать книгу…</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6. Дети вместе с педагогом рассматривают картинки и определяют, что на них изображено. После этого воспитатель, просит детей выбрать карточку с любым временем суток и положить перед собой. Остальные картинки изображениями выкладываются на середину стола. Для закрепления времени суток, воспитатель  начинает рассказ: «Ночь прошла, светает, на небе появилось солнышко. Что наступило?» (Утро). «Солнце поднялось высоко, все ярко освещено, стало теплее. Что наступило?» (День). «День прошел, солнце опускается за горизонт, темнеет. Что наступило?» (Вечер). «Вечер прошел, что наступает за ним?» (Ночь). Далее предлагается детям найти соответствующие картинки с выбранным ранее временем суток.</a:t>
            </a:r>
          </a:p>
          <a:p>
            <a:endParaRPr lang="ru-RU" dirty="0"/>
          </a:p>
        </p:txBody>
      </p:sp>
      <p:sp>
        <p:nvSpPr>
          <p:cNvPr id="4" name="Номер слайда 3"/>
          <p:cNvSpPr>
            <a:spLocks noGrp="1"/>
          </p:cNvSpPr>
          <p:nvPr>
            <p:ph type="sldNum" sz="quarter" idx="10"/>
          </p:nvPr>
        </p:nvSpPr>
        <p:spPr/>
        <p:txBody>
          <a:bodyPr/>
          <a:lstStyle/>
          <a:p>
            <a:fld id="{DA0933DB-4708-4A07-99EB-E273765D0B15}"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Игра «Четыре сезона»</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Цель:</a:t>
            </a:r>
            <a:r>
              <a:rPr lang="ru-RU" sz="1200" kern="1200" dirty="0" smtClean="0">
                <a:solidFill>
                  <a:schemeClr val="tx1"/>
                </a:solidFill>
                <a:latin typeface="+mn-lt"/>
                <a:ea typeface="+mn-ea"/>
                <a:cs typeface="+mn-cs"/>
              </a:rPr>
              <a:t> закреплять с детьми времена года по их признаку, находить соответствующие картинки; закреплять названия и последовательность времен года, месяцев по сезонам.</a:t>
            </a:r>
          </a:p>
          <a:p>
            <a:r>
              <a:rPr lang="ru-RU" sz="1200" b="1" kern="1200" dirty="0" smtClean="0">
                <a:solidFill>
                  <a:schemeClr val="tx1"/>
                </a:solidFill>
                <a:latin typeface="+mn-lt"/>
                <a:ea typeface="+mn-ea"/>
                <a:cs typeface="+mn-cs"/>
              </a:rPr>
              <a:t>Задачи:</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запомнить сезоны года и последовательность их чередования;</a:t>
            </a:r>
          </a:p>
          <a:p>
            <a:r>
              <a:rPr lang="ru-RU" sz="1200" kern="1200" dirty="0" smtClean="0">
                <a:solidFill>
                  <a:schemeClr val="tx1"/>
                </a:solidFill>
                <a:latin typeface="+mn-lt"/>
                <a:ea typeface="+mn-ea"/>
                <a:cs typeface="+mn-cs"/>
              </a:rPr>
              <a:t>-  правильно определять визуальные сезонные признаки;</a:t>
            </a:r>
          </a:p>
          <a:p>
            <a:r>
              <a:rPr lang="ru-RU" sz="1200" kern="1200" dirty="0" smtClean="0">
                <a:solidFill>
                  <a:schemeClr val="tx1"/>
                </a:solidFill>
                <a:latin typeface="+mn-lt"/>
                <a:ea typeface="+mn-ea"/>
                <a:cs typeface="+mn-cs"/>
              </a:rPr>
              <a:t>-  закрепить представления об особенностях 4-х календарных времен;</a:t>
            </a:r>
          </a:p>
          <a:p>
            <a:r>
              <a:rPr lang="ru-RU" sz="1200" kern="1200" dirty="0" smtClean="0">
                <a:solidFill>
                  <a:schemeClr val="tx1"/>
                </a:solidFill>
                <a:latin typeface="+mn-lt"/>
                <a:ea typeface="+mn-ea"/>
                <a:cs typeface="+mn-cs"/>
              </a:rPr>
              <a:t>-  развить наблюдательность, зрительную память, умение концентрировать внимание, речевые навыки;                                                                                                                                                                -  научить соотношению календарных времен с определенной палитрой;                                                  -  развивать математические навыки – умение считать до 12-ти, последовательно называть месяцы;                                                                                                                                                                -  развивать память, умение концентрировать внимание и логически мыслить.</a:t>
            </a:r>
          </a:p>
          <a:p>
            <a:r>
              <a:rPr lang="ru-RU" sz="1200" b="1" kern="1200" dirty="0" smtClean="0">
                <a:solidFill>
                  <a:schemeClr val="tx1"/>
                </a:solidFill>
                <a:latin typeface="+mn-lt"/>
                <a:ea typeface="+mn-ea"/>
                <a:cs typeface="+mn-cs"/>
              </a:rPr>
              <a:t>Материал:</a:t>
            </a:r>
            <a:r>
              <a:rPr lang="ru-RU" sz="1200" kern="1200" dirty="0" smtClean="0">
                <a:solidFill>
                  <a:schemeClr val="tx1"/>
                </a:solidFill>
                <a:latin typeface="+mn-lt"/>
                <a:ea typeface="+mn-ea"/>
                <a:cs typeface="+mn-cs"/>
              </a:rPr>
              <a:t> Двенадцать карточек, разделены на четыре сезона соответствующего цвета: </a:t>
            </a:r>
            <a:r>
              <a:rPr lang="ru-RU" sz="1200" kern="1200" dirty="0" err="1" smtClean="0">
                <a:solidFill>
                  <a:schemeClr val="tx1"/>
                </a:solidFill>
                <a:latin typeface="+mn-lt"/>
                <a:ea typeface="+mn-ea"/>
                <a:cs typeface="+mn-cs"/>
              </a:rPr>
              <a:t>голубой</a:t>
            </a:r>
            <a:r>
              <a:rPr lang="ru-RU" sz="1200" kern="1200" dirty="0" smtClean="0">
                <a:solidFill>
                  <a:schemeClr val="tx1"/>
                </a:solidFill>
                <a:latin typeface="+mn-lt"/>
                <a:ea typeface="+mn-ea"/>
                <a:cs typeface="+mn-cs"/>
              </a:rPr>
              <a:t> – зима, зеленый – весна, красный – лето, оранжевый – осень. На каждой карточке изображения соответствующие месяцу (одна снежинка - первый зимний месяц, декабрь, две снежинки – январь и т.д.). </a:t>
            </a:r>
          </a:p>
          <a:p>
            <a:r>
              <a:rPr lang="ru-RU" sz="1200" b="1" kern="1200" dirty="0" smtClean="0">
                <a:solidFill>
                  <a:schemeClr val="tx1"/>
                </a:solidFill>
                <a:latin typeface="+mn-lt"/>
                <a:ea typeface="+mn-ea"/>
                <a:cs typeface="+mn-cs"/>
              </a:rPr>
              <a:t>Ход игры: </a:t>
            </a:r>
            <a:r>
              <a:rPr lang="ru-RU" sz="1200" kern="1200" dirty="0" smtClean="0">
                <a:solidFill>
                  <a:schemeClr val="tx1"/>
                </a:solidFill>
                <a:latin typeface="+mn-lt"/>
                <a:ea typeface="+mn-ea"/>
                <a:cs typeface="+mn-cs"/>
              </a:rPr>
              <a:t>Дети должны догадаться почему карточки имеют четыре цвета, что означают рисунки на них. Воспитатель спрашивает: "Какое сейчас время года? Почему вы думаете, что сейчас весна. Назовите приметы весны" и т.д.</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«Вопрос – ответ»</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Сколько месяцев в году?</a:t>
            </a:r>
          </a:p>
          <a:p>
            <a:r>
              <a:rPr lang="ru-RU" sz="1200" kern="1200" dirty="0" smtClean="0">
                <a:solidFill>
                  <a:schemeClr val="tx1"/>
                </a:solidFill>
                <a:latin typeface="+mn-lt"/>
                <a:ea typeface="+mn-ea"/>
                <a:cs typeface="+mn-cs"/>
              </a:rPr>
              <a:t>- Сколько сезонов в году?</a:t>
            </a:r>
          </a:p>
          <a:p>
            <a:r>
              <a:rPr lang="ru-RU" sz="1200" kern="1200" dirty="0" smtClean="0">
                <a:solidFill>
                  <a:schemeClr val="tx1"/>
                </a:solidFill>
                <a:latin typeface="+mn-lt"/>
                <a:ea typeface="+mn-ea"/>
                <a:cs typeface="+mn-cs"/>
              </a:rPr>
              <a:t>- Сколько месяцев в одном сезоне?</a:t>
            </a:r>
          </a:p>
          <a:p>
            <a:r>
              <a:rPr lang="ru-RU" sz="1200" kern="1200" dirty="0" smtClean="0">
                <a:solidFill>
                  <a:schemeClr val="tx1"/>
                </a:solidFill>
                <a:latin typeface="+mn-lt"/>
                <a:ea typeface="+mn-ea"/>
                <a:cs typeface="+mn-cs"/>
              </a:rPr>
              <a:t>- Назови зимние месяцы? Летние? и т.д.</a:t>
            </a:r>
          </a:p>
          <a:p>
            <a:r>
              <a:rPr lang="ru-RU" sz="1200" kern="1200" dirty="0" smtClean="0">
                <a:solidFill>
                  <a:schemeClr val="tx1"/>
                </a:solidFill>
                <a:latin typeface="+mn-lt"/>
                <a:ea typeface="+mn-ea"/>
                <a:cs typeface="+mn-cs"/>
              </a:rPr>
              <a:t>- Какой первый летний месяц? Весенний? и т.д.</a:t>
            </a:r>
          </a:p>
          <a:p>
            <a:r>
              <a:rPr lang="ru-RU" sz="1200" kern="1200" dirty="0" smtClean="0">
                <a:solidFill>
                  <a:schemeClr val="tx1"/>
                </a:solidFill>
                <a:latin typeface="+mn-lt"/>
                <a:ea typeface="+mn-ea"/>
                <a:cs typeface="+mn-cs"/>
              </a:rPr>
              <a:t>- Какой месяц идет перед ноябрем? Какой месяц после августа?</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DA0933DB-4708-4A07-99EB-E273765D0B15}"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Игра «Месяца»</a:t>
            </a:r>
            <a:endParaRPr lang="ru-RU" b="1" dirty="0" smtClean="0"/>
          </a:p>
          <a:p>
            <a:r>
              <a:rPr lang="ru-RU" b="1" dirty="0" smtClean="0"/>
              <a:t>Цель:</a:t>
            </a:r>
            <a:r>
              <a:rPr lang="ru-RU" dirty="0" smtClean="0"/>
              <a:t> закрепление названий и последовательности времен года, месяцев по сезонам.</a:t>
            </a:r>
          </a:p>
          <a:p>
            <a:r>
              <a:rPr lang="ru-RU" b="1" dirty="0" smtClean="0"/>
              <a:t>Задачи:</a:t>
            </a:r>
            <a:endParaRPr lang="ru-RU" dirty="0" smtClean="0"/>
          </a:p>
          <a:p>
            <a:r>
              <a:rPr lang="ru-RU" dirty="0" smtClean="0"/>
              <a:t>-  запомнить сезоны года и последовательность их чередования;</a:t>
            </a:r>
          </a:p>
          <a:p>
            <a:r>
              <a:rPr lang="ru-RU" dirty="0" smtClean="0"/>
              <a:t>-  развивать математические навыки – умение считать до 12-ти, последовательно называть месяцы.</a:t>
            </a:r>
          </a:p>
          <a:p>
            <a:r>
              <a:rPr lang="ru-RU" sz="1200" b="1" kern="1200" dirty="0" smtClean="0">
                <a:solidFill>
                  <a:schemeClr val="tx1"/>
                </a:solidFill>
                <a:latin typeface="+mn-lt"/>
                <a:ea typeface="+mn-ea"/>
                <a:cs typeface="+mn-cs"/>
              </a:rPr>
              <a:t>Материал:</a:t>
            </a:r>
            <a:r>
              <a:rPr lang="ru-RU" sz="1200" kern="1200" dirty="0" smtClean="0">
                <a:solidFill>
                  <a:schemeClr val="tx1"/>
                </a:solidFill>
                <a:latin typeface="+mn-lt"/>
                <a:ea typeface="+mn-ea"/>
                <a:cs typeface="+mn-cs"/>
              </a:rPr>
              <a:t> 12 карточек с изображением цифр 1 – 12, картинками и названиями месяцев.</a:t>
            </a:r>
          </a:p>
          <a:p>
            <a:r>
              <a:rPr lang="ru-RU" sz="1200" b="1" kern="1200" dirty="0" smtClean="0">
                <a:solidFill>
                  <a:schemeClr val="tx1"/>
                </a:solidFill>
                <a:latin typeface="+mn-lt"/>
                <a:ea typeface="+mn-ea"/>
                <a:cs typeface="+mn-cs"/>
              </a:rPr>
              <a:t>Ход игры: </a:t>
            </a:r>
            <a:r>
              <a:rPr lang="ru-RU" sz="1200" kern="1200" dirty="0" smtClean="0">
                <a:solidFill>
                  <a:schemeClr val="tx1"/>
                </a:solidFill>
                <a:latin typeface="+mn-lt"/>
                <a:ea typeface="+mn-ea"/>
                <a:cs typeface="+mn-cs"/>
              </a:rPr>
              <a:t>педагог раздает детям карточки и просит их встать по временам года, потом по месяцам начиная с начала года.  </a:t>
            </a:r>
          </a:p>
          <a:p>
            <a:r>
              <a:rPr lang="ru-RU" sz="1200" b="1" kern="1200" dirty="0" smtClean="0">
                <a:solidFill>
                  <a:schemeClr val="tx1"/>
                </a:solidFill>
                <a:latin typeface="+mn-lt"/>
                <a:ea typeface="+mn-ea"/>
                <a:cs typeface="+mn-cs"/>
              </a:rPr>
              <a:t>«Вопрос – ответ»  </a:t>
            </a:r>
            <a:r>
              <a:rPr lang="ru-RU" sz="1200" kern="1200" dirty="0" smtClean="0">
                <a:solidFill>
                  <a:schemeClr val="tx1"/>
                </a:solidFill>
                <a:latin typeface="+mn-lt"/>
                <a:ea typeface="+mn-ea"/>
                <a:cs typeface="+mn-cs"/>
              </a:rPr>
              <a:t>                                                                                                                                           - Зима, а за нею?                                                                                                                        - Весна, а за нею?                                                                                                                      - Лето, а за ним?                                                                                                                        - Осень, а за ней?                                                                                                                       - Сколько времён года?                                                                                                             - Назови первый месяц осени и т.д.</a:t>
            </a:r>
          </a:p>
          <a:p>
            <a:r>
              <a:rPr lang="ru-RU" sz="1200" kern="1200" dirty="0" smtClean="0">
                <a:solidFill>
                  <a:schemeClr val="tx1"/>
                </a:solidFill>
                <a:latin typeface="+mn-lt"/>
                <a:ea typeface="+mn-ea"/>
                <a:cs typeface="+mn-cs"/>
              </a:rPr>
              <a:t>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DA0933DB-4708-4A07-99EB-E273765D0B15}" type="slidenum">
              <a:rPr lang="ru-RU" smtClean="0"/>
              <a:pPr/>
              <a:t>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sz="1200" b="1" kern="1200" dirty="0" smtClean="0">
                <a:solidFill>
                  <a:schemeClr val="tx1"/>
                </a:solidFill>
                <a:latin typeface="+mn-lt"/>
                <a:ea typeface="+mn-ea"/>
                <a:cs typeface="+mn-cs"/>
              </a:rPr>
              <a:t>Игра «Радужная неделька»</a:t>
            </a:r>
          </a:p>
          <a:p>
            <a:r>
              <a:rPr lang="ru-RU" sz="1200" b="1" kern="1200" dirty="0" smtClean="0">
                <a:solidFill>
                  <a:schemeClr val="tx1"/>
                </a:solidFill>
                <a:latin typeface="+mn-lt"/>
                <a:ea typeface="+mn-ea"/>
                <a:cs typeface="+mn-cs"/>
              </a:rPr>
              <a:t>Цель:</a:t>
            </a:r>
            <a:r>
              <a:rPr lang="ru-RU" sz="1200" kern="1200" dirty="0" smtClean="0">
                <a:solidFill>
                  <a:schemeClr val="tx1"/>
                </a:solidFill>
                <a:latin typeface="+mn-lt"/>
                <a:ea typeface="+mn-ea"/>
                <a:cs typeface="+mn-cs"/>
              </a:rPr>
              <a:t> закрепляем знания дней </a:t>
            </a:r>
            <a:r>
              <a:rPr lang="ru-RU" sz="1200" b="0" kern="1200" dirty="0" smtClean="0">
                <a:solidFill>
                  <a:schemeClr val="tx1"/>
                </a:solidFill>
                <a:latin typeface="+mn-lt"/>
                <a:ea typeface="+mn-ea"/>
                <a:cs typeface="+mn-cs"/>
              </a:rPr>
              <a:t>недели</a:t>
            </a:r>
            <a:r>
              <a:rPr lang="ru-RU" sz="1200" b="1"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Материал:</a:t>
            </a:r>
            <a:r>
              <a:rPr lang="ru-RU" sz="1200" kern="1200" dirty="0" smtClean="0">
                <a:solidFill>
                  <a:schemeClr val="tx1"/>
                </a:solidFill>
                <a:latin typeface="+mn-lt"/>
                <a:ea typeface="+mn-ea"/>
                <a:cs typeface="+mn-cs"/>
              </a:rPr>
              <a:t> тематический набор картинок (дни недели).</a:t>
            </a:r>
          </a:p>
          <a:p>
            <a:r>
              <a:rPr lang="ru-RU" sz="1200" b="1" kern="1200" dirty="0" smtClean="0">
                <a:solidFill>
                  <a:schemeClr val="tx1"/>
                </a:solidFill>
                <a:latin typeface="+mn-lt"/>
                <a:ea typeface="+mn-ea"/>
                <a:cs typeface="+mn-cs"/>
              </a:rPr>
              <a:t>Задачи:</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совершенствование навыков количественного и порядкового счета;                               - познакомить детей с названиями, последовательностью дней </a:t>
            </a:r>
            <a:r>
              <a:rPr lang="ru-RU" sz="1200" b="0" kern="1200" dirty="0" smtClean="0">
                <a:solidFill>
                  <a:schemeClr val="tx1"/>
                </a:solidFill>
                <a:latin typeface="+mn-lt"/>
                <a:ea typeface="+mn-ea"/>
                <a:cs typeface="+mn-cs"/>
              </a:rPr>
              <a:t>недели</a:t>
            </a:r>
            <a:r>
              <a:rPr lang="ru-RU" sz="1200" kern="1200" dirty="0" smtClean="0">
                <a:solidFill>
                  <a:schemeClr val="tx1"/>
                </a:solidFill>
                <a:latin typeface="+mn-lt"/>
                <a:ea typeface="+mn-ea"/>
                <a:cs typeface="+mn-cs"/>
              </a:rPr>
              <a:t>;                            - закрепить в активной речи названия, последовательность дней </a:t>
            </a:r>
            <a:r>
              <a:rPr lang="ru-RU" sz="1200" b="0" kern="1200" dirty="0" smtClean="0">
                <a:solidFill>
                  <a:schemeClr val="tx1"/>
                </a:solidFill>
                <a:latin typeface="+mn-lt"/>
                <a:ea typeface="+mn-ea"/>
                <a:cs typeface="+mn-cs"/>
              </a:rPr>
              <a:t>недели</a:t>
            </a:r>
            <a:r>
              <a:rPr lang="ru-RU" sz="1200" kern="1200" dirty="0" smtClean="0">
                <a:solidFill>
                  <a:schemeClr val="tx1"/>
                </a:solidFill>
                <a:latin typeface="+mn-lt"/>
                <a:ea typeface="+mn-ea"/>
                <a:cs typeface="+mn-cs"/>
              </a:rPr>
              <a:t>;                         - закреплять у детей последовательность дней </a:t>
            </a:r>
            <a:r>
              <a:rPr lang="ru-RU" sz="1200" b="0" kern="1200" dirty="0" smtClean="0">
                <a:solidFill>
                  <a:schemeClr val="tx1"/>
                </a:solidFill>
                <a:latin typeface="+mn-lt"/>
                <a:ea typeface="+mn-ea"/>
                <a:cs typeface="+mn-cs"/>
              </a:rPr>
              <a:t>недели с помощью цветовых ассоциаций</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развивать внимание, память, мышление;                                                                             - продолжать учить детей называть цвета.</a:t>
            </a: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Применение пособия с детьми.</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При изучении с детьми дней </a:t>
            </a:r>
            <a:r>
              <a:rPr lang="ru-RU" sz="1200" b="0" kern="1200" dirty="0" smtClean="0">
                <a:solidFill>
                  <a:schemeClr val="tx1"/>
                </a:solidFill>
                <a:latin typeface="+mn-lt"/>
                <a:ea typeface="+mn-ea"/>
                <a:cs typeface="+mn-cs"/>
              </a:rPr>
              <a:t>недели</a:t>
            </a:r>
            <a:r>
              <a:rPr lang="ru-RU" sz="1200" kern="1200" dirty="0" smtClean="0">
                <a:solidFill>
                  <a:schemeClr val="tx1"/>
                </a:solidFill>
                <a:latin typeface="+mn-lt"/>
                <a:ea typeface="+mn-ea"/>
                <a:cs typeface="+mn-cs"/>
              </a:rPr>
              <a:t>, часто сталкиваешься с тем, это эта тема оказывается сложной для большинства ребят. Дети запоминают дни </a:t>
            </a:r>
            <a:r>
              <a:rPr lang="ru-RU" sz="1200" b="0" kern="1200" dirty="0" smtClean="0">
                <a:solidFill>
                  <a:schemeClr val="tx1"/>
                </a:solidFill>
                <a:latin typeface="+mn-lt"/>
                <a:ea typeface="+mn-ea"/>
                <a:cs typeface="+mn-cs"/>
              </a:rPr>
              <a:t>недели</a:t>
            </a:r>
            <a:r>
              <a:rPr lang="ru-RU" sz="1200" kern="1200" dirty="0" smtClean="0">
                <a:solidFill>
                  <a:schemeClr val="tx1"/>
                </a:solidFill>
                <a:latin typeface="+mn-lt"/>
                <a:ea typeface="+mn-ea"/>
                <a:cs typeface="+mn-cs"/>
              </a:rPr>
              <a:t>, но с трудом ориентируются в днях соседях, какой день по счету и пр.</a:t>
            </a:r>
          </a:p>
          <a:p>
            <a:r>
              <a:rPr lang="ru-RU" sz="1200" kern="1200" dirty="0" smtClean="0">
                <a:solidFill>
                  <a:schemeClr val="tx1"/>
                </a:solidFill>
                <a:latin typeface="+mn-lt"/>
                <a:ea typeface="+mn-ea"/>
                <a:cs typeface="+mn-cs"/>
              </a:rPr>
              <a:t>Такое </a:t>
            </a:r>
            <a:r>
              <a:rPr lang="ru-RU" sz="1200" b="0" kern="1200" dirty="0" smtClean="0">
                <a:solidFill>
                  <a:schemeClr val="tx1"/>
                </a:solidFill>
                <a:latin typeface="+mn-lt"/>
                <a:ea typeface="+mn-ea"/>
                <a:cs typeface="+mn-cs"/>
              </a:rPr>
              <a:t>наглядное пособие</a:t>
            </a:r>
            <a:r>
              <a:rPr lang="ru-RU" sz="1200" kern="1200" dirty="0" smtClean="0">
                <a:solidFill>
                  <a:schemeClr val="tx1"/>
                </a:solidFill>
                <a:latin typeface="+mn-lt"/>
                <a:ea typeface="+mn-ea"/>
                <a:cs typeface="+mn-cs"/>
              </a:rPr>
              <a:t> помогает объяснить ребенку, что в </a:t>
            </a:r>
            <a:r>
              <a:rPr lang="ru-RU" sz="1200" b="0" kern="1200" dirty="0" smtClean="0">
                <a:solidFill>
                  <a:schemeClr val="tx1"/>
                </a:solidFill>
                <a:latin typeface="+mn-lt"/>
                <a:ea typeface="+mn-ea"/>
                <a:cs typeface="+mn-cs"/>
              </a:rPr>
              <a:t>неделе семь дней</a:t>
            </a:r>
            <a:r>
              <a:rPr lang="ru-RU" sz="1200" b="1" kern="1200" dirty="0" smtClean="0">
                <a:solidFill>
                  <a:schemeClr val="tx1"/>
                </a:solidFill>
                <a:latin typeface="+mn-lt"/>
                <a:ea typeface="+mn-ea"/>
                <a:cs typeface="+mn-cs"/>
              </a:rPr>
              <a:t>  (</a:t>
            </a:r>
            <a:r>
              <a:rPr lang="ru-RU" sz="1200" b="0" kern="1200" dirty="0" smtClean="0">
                <a:solidFill>
                  <a:schemeClr val="tx1"/>
                </a:solidFill>
                <a:latin typeface="+mn-lt"/>
                <a:ea typeface="+mn-ea"/>
                <a:cs typeface="+mn-cs"/>
              </a:rPr>
              <a:t>понедельник</a:t>
            </a:r>
            <a:r>
              <a:rPr lang="ru-RU" sz="1200" b="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вторник, среда, четверг, пятница, суббота, воскресенье).</a:t>
            </a:r>
          </a:p>
          <a:p>
            <a:r>
              <a:rPr lang="ru-RU" sz="1200" kern="1200" dirty="0" smtClean="0">
                <a:solidFill>
                  <a:schemeClr val="tx1"/>
                </a:solidFill>
                <a:latin typeface="+mn-lt"/>
                <a:ea typeface="+mn-ea"/>
                <a:cs typeface="+mn-cs"/>
              </a:rPr>
              <a:t>Каждый день </a:t>
            </a:r>
            <a:r>
              <a:rPr lang="ru-RU" sz="1200" b="0" kern="1200" dirty="0" smtClean="0">
                <a:solidFill>
                  <a:schemeClr val="tx1"/>
                </a:solidFill>
                <a:latin typeface="+mn-lt"/>
                <a:ea typeface="+mn-ea"/>
                <a:cs typeface="+mn-cs"/>
              </a:rPr>
              <a:t>недели имеет свой цвет</a:t>
            </a:r>
            <a:r>
              <a:rPr lang="ru-RU" sz="1200" b="1" kern="1200" dirty="0" smtClean="0">
                <a:solidFill>
                  <a:schemeClr val="tx1"/>
                </a:solidFill>
                <a:latin typeface="+mn-lt"/>
                <a:ea typeface="+mn-ea"/>
                <a:cs typeface="+mn-cs"/>
              </a:rPr>
              <a:t> </a:t>
            </a:r>
            <a:r>
              <a:rPr lang="ru-RU" sz="1200" i="1" kern="1200" dirty="0" smtClean="0">
                <a:solidFill>
                  <a:schemeClr val="tx1"/>
                </a:solidFill>
                <a:latin typeface="+mn-lt"/>
                <a:ea typeface="+mn-ea"/>
                <a:cs typeface="+mn-cs"/>
              </a:rPr>
              <a:t>(цвета </a:t>
            </a:r>
            <a:r>
              <a:rPr lang="ru-RU" sz="1200" b="0" i="1" kern="1200" dirty="0" smtClean="0">
                <a:solidFill>
                  <a:schemeClr val="tx1"/>
                </a:solidFill>
                <a:latin typeface="+mn-lt"/>
                <a:ea typeface="+mn-ea"/>
                <a:cs typeface="+mn-cs"/>
              </a:rPr>
              <a:t>радуги</a:t>
            </a:r>
            <a:r>
              <a:rPr lang="ru-RU" sz="1200" i="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и рисунки (капельки) по счету. Обратить внимание детей, что в некоторых названиях дней </a:t>
            </a:r>
            <a:r>
              <a:rPr lang="ru-RU" sz="1200" b="0" kern="1200" dirty="0" smtClean="0">
                <a:solidFill>
                  <a:schemeClr val="tx1"/>
                </a:solidFill>
                <a:latin typeface="+mn-lt"/>
                <a:ea typeface="+mn-ea"/>
                <a:cs typeface="+mn-cs"/>
              </a:rPr>
              <a:t>недели есть подсказки</a:t>
            </a:r>
            <a:r>
              <a:rPr lang="ru-RU" sz="1200" kern="1200" dirty="0" smtClean="0">
                <a:solidFill>
                  <a:schemeClr val="tx1"/>
                </a:solidFill>
                <a:latin typeface="+mn-lt"/>
                <a:ea typeface="+mn-ea"/>
                <a:cs typeface="+mn-cs"/>
              </a:rPr>
              <a:t>, понедельник – первый день, вторник - второй день, среда - в середине рабочей </a:t>
            </a:r>
            <a:r>
              <a:rPr lang="ru-RU" sz="1200" b="0" kern="1200" dirty="0" smtClean="0">
                <a:solidFill>
                  <a:schemeClr val="tx1"/>
                </a:solidFill>
                <a:latin typeface="+mn-lt"/>
                <a:ea typeface="+mn-ea"/>
                <a:cs typeface="+mn-cs"/>
              </a:rPr>
              <a:t>недели</a:t>
            </a:r>
            <a:r>
              <a:rPr lang="ru-RU" sz="1200" kern="1200" dirty="0" smtClean="0">
                <a:solidFill>
                  <a:schemeClr val="tx1"/>
                </a:solidFill>
                <a:latin typeface="+mn-lt"/>
                <a:ea typeface="+mn-ea"/>
                <a:cs typeface="+mn-cs"/>
              </a:rPr>
              <a:t>, четверг - четвертый день </a:t>
            </a:r>
            <a:r>
              <a:rPr lang="ru-RU" sz="1200" b="0" kern="1200" dirty="0" smtClean="0">
                <a:solidFill>
                  <a:schemeClr val="tx1"/>
                </a:solidFill>
                <a:latin typeface="+mn-lt"/>
                <a:ea typeface="+mn-ea"/>
                <a:cs typeface="+mn-cs"/>
              </a:rPr>
              <a:t>недели</a:t>
            </a:r>
            <a:r>
              <a:rPr lang="ru-RU" sz="1200" kern="1200" dirty="0" smtClean="0">
                <a:solidFill>
                  <a:schemeClr val="tx1"/>
                </a:solidFill>
                <a:latin typeface="+mn-lt"/>
                <a:ea typeface="+mn-ea"/>
                <a:cs typeface="+mn-cs"/>
              </a:rPr>
              <a:t>, а пятница - пятый, суббота – шестой, воскресенье - седьмой.</a:t>
            </a:r>
          </a:p>
          <a:p>
            <a:r>
              <a:rPr lang="ru-RU" sz="1200" kern="1200" dirty="0" smtClean="0">
                <a:solidFill>
                  <a:schemeClr val="tx1"/>
                </a:solidFill>
                <a:latin typeface="+mn-lt"/>
                <a:ea typeface="+mn-ea"/>
                <a:cs typeface="+mn-cs"/>
              </a:rPr>
              <a:t>Благодаря наглядному пособию, проще и </a:t>
            </a:r>
            <a:r>
              <a:rPr lang="ru-RU" sz="1200" b="0" kern="1200" dirty="0" smtClean="0">
                <a:solidFill>
                  <a:schemeClr val="tx1"/>
                </a:solidFill>
                <a:latin typeface="+mn-lt"/>
                <a:ea typeface="+mn-ea"/>
                <a:cs typeface="+mn-cs"/>
              </a:rPr>
              <a:t>нагляднее</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будут осваиваться понятия: вчера, сегодня, завтра, послезавтра.</a:t>
            </a:r>
          </a:p>
          <a:p>
            <a:r>
              <a:rPr lang="ru-RU" sz="1200" b="1" kern="1200" dirty="0" smtClean="0">
                <a:solidFill>
                  <a:schemeClr val="tx1"/>
                </a:solidFill>
                <a:latin typeface="+mn-lt"/>
                <a:ea typeface="+mn-ea"/>
                <a:cs typeface="+mn-cs"/>
              </a:rPr>
              <a:t>С этим пособием можно применять множество игр:</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«Вопросы-ответы»</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Сколько дней в </a:t>
            </a:r>
            <a:r>
              <a:rPr lang="ru-RU" sz="1200" b="0" kern="1200" dirty="0" smtClean="0">
                <a:solidFill>
                  <a:schemeClr val="tx1"/>
                </a:solidFill>
                <a:latin typeface="+mn-lt"/>
                <a:ea typeface="+mn-ea"/>
                <a:cs typeface="+mn-cs"/>
              </a:rPr>
              <a:t>неделе</a:t>
            </a:r>
            <a:r>
              <a:rPr lang="ru-RU" sz="1200" kern="1200" dirty="0" smtClean="0">
                <a:solidFill>
                  <a:schemeClr val="tx1"/>
                </a:solidFill>
                <a:latin typeface="+mn-lt"/>
                <a:ea typeface="+mn-ea"/>
                <a:cs typeface="+mn-cs"/>
              </a:rPr>
              <a:t>?                                                                                                            - Покажи и назови два выходных дня.</a:t>
            </a:r>
          </a:p>
          <a:p>
            <a:r>
              <a:rPr lang="ru-RU" sz="1200" kern="1200" dirty="0" smtClean="0">
                <a:solidFill>
                  <a:schemeClr val="tx1"/>
                </a:solidFill>
                <a:latin typeface="+mn-lt"/>
                <a:ea typeface="+mn-ea"/>
                <a:cs typeface="+mn-cs"/>
              </a:rPr>
              <a:t>- Покажи и назови второй, четвертый, третий, пятый день </a:t>
            </a:r>
            <a:r>
              <a:rPr lang="ru-RU" sz="1200" b="0" kern="1200" dirty="0" smtClean="0">
                <a:solidFill>
                  <a:schemeClr val="tx1"/>
                </a:solidFill>
                <a:latin typeface="+mn-lt"/>
                <a:ea typeface="+mn-ea"/>
                <a:cs typeface="+mn-cs"/>
              </a:rPr>
              <a:t>недели</a:t>
            </a:r>
            <a:r>
              <a:rPr lang="ru-RU" sz="1200" b="1"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Покажи и назови </a:t>
            </a:r>
            <a:r>
              <a:rPr lang="ru-RU" sz="1200" b="0" kern="1200" dirty="0" smtClean="0">
                <a:solidFill>
                  <a:schemeClr val="tx1"/>
                </a:solidFill>
                <a:latin typeface="+mn-lt"/>
                <a:ea typeface="+mn-ea"/>
                <a:cs typeface="+mn-cs"/>
              </a:rPr>
              <a:t>первый</a:t>
            </a:r>
            <a:r>
              <a:rPr lang="ru-RU" sz="1200" kern="1200" dirty="0" smtClean="0">
                <a:solidFill>
                  <a:schemeClr val="tx1"/>
                </a:solidFill>
                <a:latin typeface="+mn-lt"/>
                <a:ea typeface="+mn-ea"/>
                <a:cs typeface="+mn-cs"/>
              </a:rPr>
              <a:t> день </a:t>
            </a:r>
            <a:r>
              <a:rPr lang="ru-RU" sz="1200" b="0" kern="1200" dirty="0" smtClean="0">
                <a:solidFill>
                  <a:schemeClr val="tx1"/>
                </a:solidFill>
                <a:latin typeface="+mn-lt"/>
                <a:ea typeface="+mn-ea"/>
                <a:cs typeface="+mn-cs"/>
              </a:rPr>
              <a:t>недели</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 Покажи и назови последний день </a:t>
            </a:r>
            <a:r>
              <a:rPr lang="ru-RU" sz="1200" b="0" kern="1200" dirty="0" smtClean="0">
                <a:solidFill>
                  <a:schemeClr val="tx1"/>
                </a:solidFill>
                <a:latin typeface="+mn-lt"/>
                <a:ea typeface="+mn-ea"/>
                <a:cs typeface="+mn-cs"/>
              </a:rPr>
              <a:t>недели?</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Покажи и назови день </a:t>
            </a:r>
            <a:r>
              <a:rPr lang="ru-RU" sz="1200" b="0" kern="1200" dirty="0" smtClean="0">
                <a:solidFill>
                  <a:schemeClr val="tx1"/>
                </a:solidFill>
                <a:latin typeface="+mn-lt"/>
                <a:ea typeface="+mn-ea"/>
                <a:cs typeface="+mn-cs"/>
              </a:rPr>
              <a:t>недели, который идет после среды</a:t>
            </a:r>
            <a:r>
              <a:rPr lang="ru-RU" sz="1200" kern="1200" dirty="0" smtClean="0">
                <a:solidFill>
                  <a:schemeClr val="tx1"/>
                </a:solidFill>
                <a:latin typeface="+mn-lt"/>
                <a:ea typeface="+mn-ea"/>
                <a:cs typeface="+mn-cs"/>
              </a:rPr>
              <a:t>? Перед вторником? и т. д.</a:t>
            </a:r>
          </a:p>
          <a:p>
            <a:r>
              <a:rPr lang="ru-RU" sz="1200" kern="1200" dirty="0" smtClean="0">
                <a:solidFill>
                  <a:schemeClr val="tx1"/>
                </a:solidFill>
                <a:latin typeface="+mn-lt"/>
                <a:ea typeface="+mn-ea"/>
                <a:cs typeface="+mn-cs"/>
              </a:rPr>
              <a:t>- Покажи и назови день </a:t>
            </a:r>
            <a:r>
              <a:rPr lang="ru-RU" sz="1200" b="0" kern="1200" dirty="0" smtClean="0">
                <a:solidFill>
                  <a:schemeClr val="tx1"/>
                </a:solidFill>
                <a:latin typeface="+mn-lt"/>
                <a:ea typeface="+mn-ea"/>
                <a:cs typeface="+mn-cs"/>
              </a:rPr>
              <a:t>недели, который</a:t>
            </a:r>
            <a:r>
              <a:rPr lang="ru-RU" sz="1200" kern="1200" dirty="0" smtClean="0">
                <a:solidFill>
                  <a:schemeClr val="tx1"/>
                </a:solidFill>
                <a:latin typeface="+mn-lt"/>
                <a:ea typeface="+mn-ea"/>
                <a:cs typeface="+mn-cs"/>
              </a:rPr>
              <a:t> спрятался между средой и пятницей?</a:t>
            </a:r>
          </a:p>
          <a:p>
            <a:r>
              <a:rPr lang="ru-RU" sz="1200" kern="1200" dirty="0" smtClean="0">
                <a:solidFill>
                  <a:schemeClr val="tx1"/>
                </a:solidFill>
                <a:latin typeface="+mn-lt"/>
                <a:ea typeface="+mn-ea"/>
                <a:cs typeface="+mn-cs"/>
              </a:rPr>
              <a:t>Количество вопросов зависит только от вашей фантазии.</a:t>
            </a:r>
          </a:p>
          <a:p>
            <a:r>
              <a:rPr lang="ru-RU" sz="1200" b="1" kern="1200" dirty="0" smtClean="0">
                <a:solidFill>
                  <a:schemeClr val="tx1"/>
                </a:solidFill>
                <a:latin typeface="+mn-lt"/>
                <a:ea typeface="+mn-ea"/>
                <a:cs typeface="+mn-cs"/>
              </a:rPr>
              <a:t> «Будь очень внимательным!»</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Воспитатель раскладывает карточки по порядку, но допускает ошибку. Ребёнку нужно найти её и исправить.</a:t>
            </a:r>
          </a:p>
          <a:p>
            <a:r>
              <a:rPr lang="ru-RU" sz="1200" b="1" kern="1200" dirty="0" smtClean="0">
                <a:solidFill>
                  <a:schemeClr val="tx1"/>
                </a:solidFill>
                <a:latin typeface="+mn-lt"/>
                <a:ea typeface="+mn-ea"/>
                <a:cs typeface="+mn-cs"/>
              </a:rPr>
              <a:t>«Выходные – будни»</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Если вы показываете будний день </a:t>
            </a:r>
            <a:r>
              <a:rPr lang="ru-RU" sz="1200" b="1" kern="1200" dirty="0" smtClean="0">
                <a:solidFill>
                  <a:schemeClr val="tx1"/>
                </a:solidFill>
                <a:latin typeface="+mn-lt"/>
                <a:ea typeface="+mn-ea"/>
                <a:cs typeface="+mn-cs"/>
              </a:rPr>
              <a:t>недели</a:t>
            </a:r>
            <a:r>
              <a:rPr lang="ru-RU" sz="1200" kern="1200" dirty="0" smtClean="0">
                <a:solidFill>
                  <a:schemeClr val="tx1"/>
                </a:solidFill>
                <a:latin typeface="+mn-lt"/>
                <a:ea typeface="+mn-ea"/>
                <a:cs typeface="+mn-cs"/>
              </a:rPr>
              <a:t>, то ребенок делает вид, что он  что-то делает: играет в игрушки, пишет, рисует. Если выходной – хлопает в ладоши или делает вид, будто спит, или что-то другое на ваше усмотрение.</a:t>
            </a:r>
          </a:p>
          <a:p>
            <a:r>
              <a:rPr lang="ru-RU" sz="1200" b="1" kern="1200" dirty="0" smtClean="0">
                <a:solidFill>
                  <a:schemeClr val="tx1"/>
                </a:solidFill>
                <a:latin typeface="+mn-lt"/>
                <a:ea typeface="+mn-ea"/>
                <a:cs typeface="+mn-cs"/>
              </a:rPr>
              <a:t> «Карточки с рисунками»</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У ребенка карточки с рисунками </a:t>
            </a:r>
            <a:r>
              <a:rPr lang="ru-RU" sz="1200" i="1" kern="1200" dirty="0" smtClean="0">
                <a:solidFill>
                  <a:schemeClr val="tx1"/>
                </a:solidFill>
                <a:latin typeface="+mn-lt"/>
                <a:ea typeface="+mn-ea"/>
                <a:cs typeface="+mn-cs"/>
              </a:rPr>
              <a:t>(от 1 капли до 7)</a:t>
            </a:r>
            <a:r>
              <a:rPr lang="ru-RU" sz="1200" kern="1200" dirty="0" smtClean="0">
                <a:solidFill>
                  <a:schemeClr val="tx1"/>
                </a:solidFill>
                <a:latin typeface="+mn-lt"/>
                <a:ea typeface="+mn-ea"/>
                <a:cs typeface="+mn-cs"/>
              </a:rPr>
              <a:t>. Воспитатель называет день </a:t>
            </a:r>
            <a:r>
              <a:rPr lang="ru-RU" sz="1200" b="0" kern="1200" dirty="0" smtClean="0">
                <a:solidFill>
                  <a:schemeClr val="tx1"/>
                </a:solidFill>
                <a:latin typeface="+mn-lt"/>
                <a:ea typeface="+mn-ea"/>
                <a:cs typeface="+mn-cs"/>
              </a:rPr>
              <a:t>недели</a:t>
            </a:r>
            <a:r>
              <a:rPr lang="ru-RU" sz="1200" kern="1200" dirty="0" smtClean="0">
                <a:solidFill>
                  <a:schemeClr val="tx1"/>
                </a:solidFill>
                <a:latin typeface="+mn-lt"/>
                <a:ea typeface="+mn-ea"/>
                <a:cs typeface="+mn-cs"/>
              </a:rPr>
              <a:t>, ребенок показывает соответствующую карточку, </a:t>
            </a:r>
            <a:r>
              <a:rPr lang="ru-RU" sz="1200" b="0" kern="1200" dirty="0" smtClean="0">
                <a:solidFill>
                  <a:schemeClr val="tx1"/>
                </a:solidFill>
                <a:latin typeface="+mn-lt"/>
                <a:ea typeface="+mn-ea"/>
                <a:cs typeface="+mn-cs"/>
              </a:rPr>
              <a:t>понедельник </a:t>
            </a:r>
            <a:r>
              <a:rPr lang="ru-RU" sz="1200" b="1" kern="1200" dirty="0" smtClean="0">
                <a:solidFill>
                  <a:schemeClr val="tx1"/>
                </a:solidFill>
                <a:latin typeface="+mn-lt"/>
                <a:ea typeface="+mn-ea"/>
                <a:cs typeface="+mn-cs"/>
              </a:rPr>
              <a:t>– </a:t>
            </a:r>
            <a:r>
              <a:rPr lang="ru-RU" sz="1200" b="0" kern="1200" dirty="0" smtClean="0">
                <a:solidFill>
                  <a:schemeClr val="tx1"/>
                </a:solidFill>
                <a:latin typeface="+mn-lt"/>
                <a:ea typeface="+mn-ea"/>
                <a:cs typeface="+mn-cs"/>
              </a:rPr>
              <a:t>одна капелька</a:t>
            </a:r>
            <a:r>
              <a:rPr lang="ru-RU" sz="1200" kern="1200" dirty="0" smtClean="0">
                <a:solidFill>
                  <a:schemeClr val="tx1"/>
                </a:solidFill>
                <a:latin typeface="+mn-lt"/>
                <a:ea typeface="+mn-ea"/>
                <a:cs typeface="+mn-cs"/>
              </a:rPr>
              <a:t>, вторник – две капельки и т. д. </a:t>
            </a:r>
          </a:p>
          <a:p>
            <a:endParaRPr lang="ru-RU" dirty="0"/>
          </a:p>
        </p:txBody>
      </p:sp>
      <p:sp>
        <p:nvSpPr>
          <p:cNvPr id="4" name="Номер слайда 3"/>
          <p:cNvSpPr>
            <a:spLocks noGrp="1"/>
          </p:cNvSpPr>
          <p:nvPr>
            <p:ph type="sldNum" sz="quarter" idx="10"/>
          </p:nvPr>
        </p:nvSpPr>
        <p:spPr/>
        <p:txBody>
          <a:bodyPr/>
          <a:lstStyle/>
          <a:p>
            <a:fld id="{DA0933DB-4708-4A07-99EB-E273765D0B15}" type="slidenum">
              <a:rPr lang="ru-RU" smtClean="0"/>
              <a:pPr/>
              <a:t>9</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Игра «Неделька»</a:t>
            </a:r>
          </a:p>
          <a:p>
            <a:r>
              <a:rPr lang="ru-RU" sz="1200" b="1" kern="1200" dirty="0" smtClean="0">
                <a:solidFill>
                  <a:schemeClr val="tx1"/>
                </a:solidFill>
                <a:latin typeface="+mn-lt"/>
                <a:ea typeface="+mn-ea"/>
                <a:cs typeface="+mn-cs"/>
              </a:rPr>
              <a:t>Цель:</a:t>
            </a:r>
            <a:r>
              <a:rPr lang="ru-RU" sz="1200" kern="1200" dirty="0" smtClean="0">
                <a:solidFill>
                  <a:schemeClr val="tx1"/>
                </a:solidFill>
                <a:latin typeface="+mn-lt"/>
                <a:ea typeface="+mn-ea"/>
                <a:cs typeface="+mn-cs"/>
              </a:rPr>
              <a:t> закрепление названий и очередности дней недели, закрепление порядкового числа и цифры, обозначающих дни недели; развитие зрительного восприятия целого.</a:t>
            </a:r>
          </a:p>
          <a:p>
            <a:r>
              <a:rPr lang="ru-RU" sz="1200" b="1" kern="1200" dirty="0" smtClean="0">
                <a:solidFill>
                  <a:schemeClr val="tx1"/>
                </a:solidFill>
                <a:latin typeface="+mn-lt"/>
                <a:ea typeface="+mn-ea"/>
                <a:cs typeface="+mn-cs"/>
              </a:rPr>
              <a:t>Материал:</a:t>
            </a:r>
            <a:r>
              <a:rPr lang="ru-RU" sz="1200" kern="1200" dirty="0" smtClean="0">
                <a:solidFill>
                  <a:schemeClr val="tx1"/>
                </a:solidFill>
                <a:latin typeface="+mn-lt"/>
                <a:ea typeface="+mn-ea"/>
                <a:cs typeface="+mn-cs"/>
              </a:rPr>
              <a:t> карточки по 7 штук (неделя), каждый комплект одного цвета, на которых изображена цифра соответствующая дню недели и название дня недели. </a:t>
            </a:r>
          </a:p>
          <a:p>
            <a:r>
              <a:rPr lang="ru-RU" sz="1200" b="1" kern="1200" dirty="0" smtClean="0">
                <a:solidFill>
                  <a:schemeClr val="tx1"/>
                </a:solidFill>
                <a:latin typeface="+mn-lt"/>
                <a:ea typeface="+mn-ea"/>
                <a:cs typeface="+mn-cs"/>
              </a:rPr>
              <a:t>«Постройтесь по порядку»</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Детям раздаётся по карточке одного цвета, они должны построиться по порядку, в соответствии с попавшейся карточкой.</a:t>
            </a:r>
          </a:p>
          <a:p>
            <a:r>
              <a:rPr lang="ru-RU" sz="1200" b="1" kern="1200" dirty="0" smtClean="0">
                <a:solidFill>
                  <a:schemeClr val="tx1"/>
                </a:solidFill>
                <a:latin typeface="+mn-lt"/>
                <a:ea typeface="+mn-ea"/>
                <a:cs typeface="+mn-cs"/>
              </a:rPr>
              <a:t>«Покажи карточку»</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Дети сидят за столами, у каждого по одной карточке. Воспитатель говорит задание:</a:t>
            </a:r>
          </a:p>
          <a:p>
            <a:r>
              <a:rPr lang="ru-RU" sz="1200" kern="1200" dirty="0" smtClean="0">
                <a:solidFill>
                  <a:schemeClr val="tx1"/>
                </a:solidFill>
                <a:latin typeface="+mn-lt"/>
                <a:ea typeface="+mn-ea"/>
                <a:cs typeface="+mn-cs"/>
              </a:rPr>
              <a:t>- «Покажи карточку вторник»</a:t>
            </a:r>
          </a:p>
          <a:p>
            <a:r>
              <a:rPr lang="ru-RU" sz="1200" kern="1200" dirty="0" smtClean="0">
                <a:solidFill>
                  <a:schemeClr val="tx1"/>
                </a:solidFill>
                <a:latin typeface="+mn-lt"/>
                <a:ea typeface="+mn-ea"/>
                <a:cs typeface="+mn-cs"/>
              </a:rPr>
              <a:t>- «Покажи карточку будние/выходные дни»</a:t>
            </a:r>
          </a:p>
          <a:p>
            <a:r>
              <a:rPr lang="ru-RU" sz="1200" kern="1200" dirty="0" smtClean="0">
                <a:solidFill>
                  <a:schemeClr val="tx1"/>
                </a:solidFill>
                <a:latin typeface="+mn-lt"/>
                <a:ea typeface="+mn-ea"/>
                <a:cs typeface="+mn-cs"/>
              </a:rPr>
              <a:t>- «Покажи карточку день, следующий за четвергом»</a:t>
            </a:r>
          </a:p>
          <a:p>
            <a:r>
              <a:rPr lang="ru-RU" sz="1200" kern="1200" dirty="0" smtClean="0">
                <a:solidFill>
                  <a:schemeClr val="tx1"/>
                </a:solidFill>
                <a:latin typeface="+mn-lt"/>
                <a:ea typeface="+mn-ea"/>
                <a:cs typeface="+mn-cs"/>
              </a:rPr>
              <a:t>- «Покажи карточку день, который перед понедельником»</a:t>
            </a:r>
          </a:p>
          <a:p>
            <a:r>
              <a:rPr lang="ru-RU" sz="1200" kern="1200" dirty="0" smtClean="0">
                <a:solidFill>
                  <a:schemeClr val="tx1"/>
                </a:solidFill>
                <a:latin typeface="+mn-lt"/>
                <a:ea typeface="+mn-ea"/>
                <a:cs typeface="+mn-cs"/>
              </a:rPr>
              <a:t>- и т.д.</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DA0933DB-4708-4A07-99EB-E273765D0B15}" type="slidenum">
              <a:rPr lang="ru-RU" smtClean="0"/>
              <a:pPr/>
              <a:t>11</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Игра «Часы и время»</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Цель:</a:t>
            </a:r>
            <a:r>
              <a:rPr lang="ru-RU" sz="1200" kern="1200" dirty="0" smtClean="0">
                <a:solidFill>
                  <a:schemeClr val="tx1"/>
                </a:solidFill>
                <a:latin typeface="+mn-lt"/>
                <a:ea typeface="+mn-ea"/>
                <a:cs typeface="+mn-cs"/>
              </a:rPr>
              <a:t> формирование элементарного представления о времени.</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Задачи:</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учить детей различать длительность отдельных временных интервалов (1 минута, 1 час);</a:t>
            </a:r>
          </a:p>
          <a:p>
            <a:r>
              <a:rPr lang="ru-RU" sz="1200" kern="1200" dirty="0" smtClean="0">
                <a:solidFill>
                  <a:schemeClr val="tx1"/>
                </a:solidFill>
                <a:latin typeface="+mn-lt"/>
                <a:ea typeface="+mn-ea"/>
                <a:cs typeface="+mn-cs"/>
              </a:rPr>
              <a:t>- формировать умения определять время по часам;</a:t>
            </a:r>
          </a:p>
          <a:p>
            <a:r>
              <a:rPr lang="ru-RU" sz="1200" kern="1200" dirty="0" smtClean="0">
                <a:solidFill>
                  <a:schemeClr val="tx1"/>
                </a:solidFill>
                <a:latin typeface="+mn-lt"/>
                <a:ea typeface="+mn-ea"/>
                <a:cs typeface="+mn-cs"/>
              </a:rPr>
              <a:t>- дать понятие, что такое сутки;</a:t>
            </a:r>
          </a:p>
          <a:p>
            <a:r>
              <a:rPr lang="ru-RU" sz="1200" kern="1200" dirty="0" smtClean="0">
                <a:solidFill>
                  <a:schemeClr val="tx1"/>
                </a:solidFill>
                <a:latin typeface="+mn-lt"/>
                <a:ea typeface="+mn-ea"/>
                <a:cs typeface="+mn-cs"/>
              </a:rPr>
              <a:t>- познакомить с понятиями «циферблат», «час», «минута»;</a:t>
            </a:r>
          </a:p>
          <a:p>
            <a:r>
              <a:rPr lang="ru-RU" sz="1200" kern="1200" dirty="0" smtClean="0">
                <a:solidFill>
                  <a:schemeClr val="tx1"/>
                </a:solidFill>
                <a:latin typeface="+mn-lt"/>
                <a:ea typeface="+mn-ea"/>
                <a:cs typeface="+mn-cs"/>
              </a:rPr>
              <a:t>- формировать понимание того, что маленькая стрелка показывает часы, а большая - минуты;</a:t>
            </a:r>
          </a:p>
          <a:p>
            <a:r>
              <a:rPr lang="ru-RU" sz="1200" kern="1200" dirty="0" smtClean="0">
                <a:solidFill>
                  <a:schemeClr val="tx1"/>
                </a:solidFill>
                <a:latin typeface="+mn-lt"/>
                <a:ea typeface="+mn-ea"/>
                <a:cs typeface="+mn-cs"/>
              </a:rPr>
              <a:t>- сформировать понимание, что наша деятельность зависит от части суток.</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Материал: </a:t>
            </a:r>
            <a:r>
              <a:rPr lang="ru-RU" sz="1200" kern="1200" dirty="0" smtClean="0">
                <a:solidFill>
                  <a:schemeClr val="tx1"/>
                </a:solidFill>
                <a:latin typeface="+mn-lt"/>
                <a:ea typeface="+mn-ea"/>
                <a:cs typeface="+mn-cs"/>
              </a:rPr>
              <a:t>Ламинированные карточки  механических часов и электронных, что позволяет изображать и стирать стрелочки и циферблат, маркеры.</a:t>
            </a: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Ход игры: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Воспитатель раздает карточки часов и маркеры. Далее просит детей маркером обозначить числами циферблат, затем на электронных часах педагог пишет время (11:30), а ребенок рисует стрелки, указывая заданное время. Можно дать ребёнку часы с уже написанным циферблатом, чтобы он рисовал стрелки, согласно заданию. Также можно использовать цветные маркеры для обозначение часовой и минутной стрелок.</a:t>
            </a:r>
          </a:p>
          <a:p>
            <a:r>
              <a:rPr lang="ru-RU" sz="1200" b="1" kern="1200" dirty="0" smtClean="0">
                <a:solidFill>
                  <a:schemeClr val="tx1"/>
                </a:solidFill>
                <a:latin typeface="+mn-lt"/>
                <a:ea typeface="+mn-ea"/>
                <a:cs typeface="+mn-cs"/>
              </a:rPr>
              <a:t>Варианты игр:</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«Покажи когда мы…»</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Воспитатель называет какое-либо занятие, а ребёнок или на механических, или на электронных часах маркером обозначает подходящее к занятию время. Например: «Покажи когда мы…</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спим</a:t>
            </a:r>
          </a:p>
          <a:p>
            <a:r>
              <a:rPr lang="ru-RU" sz="1200" kern="1200" dirty="0" smtClean="0">
                <a:solidFill>
                  <a:schemeClr val="tx1"/>
                </a:solidFill>
                <a:latin typeface="+mn-lt"/>
                <a:ea typeface="+mn-ea"/>
                <a:cs typeface="+mn-cs"/>
              </a:rPr>
              <a:t>- обедаем</a:t>
            </a:r>
          </a:p>
          <a:p>
            <a:r>
              <a:rPr lang="ru-RU" sz="1200" kern="1200" dirty="0" smtClean="0">
                <a:solidFill>
                  <a:schemeClr val="tx1"/>
                </a:solidFill>
                <a:latin typeface="+mn-lt"/>
                <a:ea typeface="+mn-ea"/>
                <a:cs typeface="+mn-cs"/>
              </a:rPr>
              <a:t>- учимся</a:t>
            </a:r>
          </a:p>
          <a:p>
            <a:r>
              <a:rPr lang="ru-RU" sz="1200" kern="1200" dirty="0" smtClean="0">
                <a:solidFill>
                  <a:schemeClr val="tx1"/>
                </a:solidFill>
                <a:latin typeface="+mn-lt"/>
                <a:ea typeface="+mn-ea"/>
                <a:cs typeface="+mn-cs"/>
              </a:rPr>
              <a:t>- умываемся</a:t>
            </a:r>
          </a:p>
          <a:p>
            <a:r>
              <a:rPr lang="ru-RU" sz="1200" kern="1200" dirty="0" smtClean="0">
                <a:solidFill>
                  <a:schemeClr val="tx1"/>
                </a:solidFill>
                <a:latin typeface="+mn-lt"/>
                <a:ea typeface="+mn-ea"/>
                <a:cs typeface="+mn-cs"/>
              </a:rPr>
              <a:t>- играем</a:t>
            </a:r>
          </a:p>
          <a:p>
            <a:r>
              <a:rPr lang="ru-RU" sz="1200" kern="1200" dirty="0" smtClean="0">
                <a:solidFill>
                  <a:schemeClr val="tx1"/>
                </a:solidFill>
                <a:latin typeface="+mn-lt"/>
                <a:ea typeface="+mn-ea"/>
                <a:cs typeface="+mn-cs"/>
              </a:rPr>
              <a:t>- и т.д.</a:t>
            </a: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«Задание наоборот»</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Воспитатель на механическом циферблате пишет задание (указывает стрелками время), а ребёнок пишет расшифровку на «электронных часах».</a:t>
            </a: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«Кто соседи»</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Воспитатель называет случайное число, ребенок с помощью циферблата называет соседей этого числа. </a:t>
            </a:r>
          </a:p>
          <a:p>
            <a:endParaRPr lang="ru-RU" dirty="0"/>
          </a:p>
        </p:txBody>
      </p:sp>
      <p:sp>
        <p:nvSpPr>
          <p:cNvPr id="4" name="Номер слайда 3"/>
          <p:cNvSpPr>
            <a:spLocks noGrp="1"/>
          </p:cNvSpPr>
          <p:nvPr>
            <p:ph type="sldNum" sz="quarter" idx="10"/>
          </p:nvPr>
        </p:nvSpPr>
        <p:spPr/>
        <p:txBody>
          <a:bodyPr/>
          <a:lstStyle/>
          <a:p>
            <a:fld id="{DA0933DB-4708-4A07-99EB-E273765D0B15}" type="slidenum">
              <a:rPr lang="ru-RU" smtClean="0"/>
              <a:pPr/>
              <a:t>13</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A0933DB-4708-4A07-99EB-E273765D0B15}"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Равнобедренный треугольник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Заголовок 7"/>
          <p:cNvSpPr>
            <a:spLocks noGrp="1"/>
          </p:cNvSpPr>
          <p:nvPr>
            <p:ph type="ctrTitle"/>
          </p:nvPr>
        </p:nvSpPr>
        <p:spPr>
          <a:xfrm>
            <a:off x="540544" y="776288"/>
            <a:ext cx="8062912" cy="1470025"/>
          </a:xfrm>
        </p:spPr>
        <p:txBody>
          <a:bodyPr anchor="b"/>
          <a:lstStyle>
            <a:lvl1pPr algn="r">
              <a:defRPr sz="4400"/>
            </a:lvl1pPr>
          </a:lstStyle>
          <a:p>
            <a:r>
              <a:rPr lang="ru-RU" smtClean="0"/>
              <a:t>Образец заголовка</a:t>
            </a:r>
            <a:endParaRPr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27"/>
          <p:cNvSpPr>
            <a:spLocks noGrp="1"/>
          </p:cNvSpPr>
          <p:nvPr>
            <p:ph type="dt" sz="half" idx="10"/>
          </p:nvPr>
        </p:nvSpPr>
        <p:spPr>
          <a:xfrm>
            <a:off x="1371600" y="6011863"/>
            <a:ext cx="5791200" cy="365125"/>
          </a:xfrm>
        </p:spPr>
        <p:txBody>
          <a:bodyPr tIns="0" bIns="0" anchor="t"/>
          <a:lstStyle>
            <a:lvl1pPr algn="r">
              <a:defRPr sz="1000"/>
            </a:lvl1pPr>
          </a:lstStyle>
          <a:p>
            <a:pPr>
              <a:defRPr/>
            </a:pPr>
            <a:endParaRPr lang="ru-RU"/>
          </a:p>
        </p:txBody>
      </p:sp>
      <p:sp>
        <p:nvSpPr>
          <p:cNvPr id="6" name="Нижний колонтитул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ru-RU"/>
          </a:p>
        </p:txBody>
      </p:sp>
      <p:sp>
        <p:nvSpPr>
          <p:cNvPr id="7" name="Номер слайда 28"/>
          <p:cNvSpPr>
            <a:spLocks noGrp="1"/>
          </p:cNvSpPr>
          <p:nvPr>
            <p:ph type="sldNum" sz="quarter" idx="12"/>
          </p:nvPr>
        </p:nvSpPr>
        <p:spPr>
          <a:xfrm>
            <a:off x="8391525" y="5753100"/>
            <a:ext cx="503238" cy="365125"/>
          </a:xfrm>
        </p:spPr>
        <p:txBody>
          <a:bodyPr anchor="ctr"/>
          <a:lstStyle>
            <a:lvl1pPr>
              <a:defRPr sz="1300">
                <a:solidFill>
                  <a:srgbClr val="FFFFFF"/>
                </a:solidFill>
              </a:defRPr>
            </a:lvl1pPr>
          </a:lstStyle>
          <a:p>
            <a:pPr>
              <a:defRPr/>
            </a:pPr>
            <a:fld id="{C7868068-5870-4A0C-8441-43F3CFE33083}" type="slidenum">
              <a:rPr lang="ru-RU" altLang="ru-RU"/>
              <a:pPr>
                <a:defRPr/>
              </a:pPr>
              <a:t>‹#›</a:t>
            </a:fld>
            <a:endParaRPr lang="ru-RU" altLang="ru-RU"/>
          </a:p>
        </p:txBody>
      </p:sp>
    </p:spTree>
    <p:extLst>
      <p:ext uri="{BB962C8B-B14F-4D97-AF65-F5344CB8AC3E}">
        <p14:creationId xmlns:p14="http://schemas.microsoft.com/office/powerpoint/2010/main" xmlns="" val="293381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8E186C0A-4A92-46E3-9491-EA919FC64CF2}" type="slidenum">
              <a:rPr lang="ru-RU" altLang="ru-RU"/>
              <a:pPr>
                <a:defRPr/>
              </a:pPr>
              <a:t>‹#›</a:t>
            </a:fld>
            <a:endParaRPr lang="ru-RU" altLang="ru-RU"/>
          </a:p>
        </p:txBody>
      </p:sp>
    </p:spTree>
    <p:extLst>
      <p:ext uri="{BB962C8B-B14F-4D97-AF65-F5344CB8AC3E}">
        <p14:creationId xmlns:p14="http://schemas.microsoft.com/office/powerpoint/2010/main" xmlns="" val="14999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88790DB1-4263-4203-B55B-24B60C7B3622}" type="slidenum">
              <a:rPr lang="ru-RU" altLang="ru-RU"/>
              <a:pPr>
                <a:defRPr/>
              </a:pPr>
              <a:t>‹#›</a:t>
            </a:fld>
            <a:endParaRPr lang="ru-RU" altLang="ru-RU"/>
          </a:p>
        </p:txBody>
      </p:sp>
    </p:spTree>
    <p:extLst>
      <p:ext uri="{BB962C8B-B14F-4D97-AF65-F5344CB8AC3E}">
        <p14:creationId xmlns:p14="http://schemas.microsoft.com/office/powerpoint/2010/main" xmlns="" val="126552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lang="ru-RU" smtClean="0"/>
              <a:t>Образец заголовка</a:t>
            </a:r>
            <a:endParaRPr lang="en-US"/>
          </a:p>
        </p:txBody>
      </p:sp>
      <p:sp>
        <p:nvSpPr>
          <p:cNvPr id="3" name="Объект 2"/>
          <p:cNvSpPr>
            <a:spLocks noGrp="1"/>
          </p:cNvSpPr>
          <p:nvPr>
            <p:ph idx="1"/>
          </p:nvPr>
        </p:nvSpPr>
        <p:spPr>
          <a:xfrm>
            <a:off x="457200" y="1882808"/>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791075" y="6480175"/>
            <a:ext cx="2133600" cy="301625"/>
          </a:xfrm>
        </p:spPr>
        <p:txBody>
          <a:bodyPr/>
          <a:lstStyle>
            <a:lvl1pPr>
              <a:defRPr/>
            </a:lvl1pPr>
          </a:lstStyle>
          <a:p>
            <a:pPr>
              <a:defRPr/>
            </a:pPr>
            <a:endParaRPr lang="ru-RU"/>
          </a:p>
        </p:txBody>
      </p:sp>
      <p:sp>
        <p:nvSpPr>
          <p:cNvPr id="5" name="Нижний колонтитул 4"/>
          <p:cNvSpPr>
            <a:spLocks noGrp="1"/>
          </p:cNvSpPr>
          <p:nvPr>
            <p:ph type="ftr" sz="quarter" idx="11"/>
          </p:nvPr>
        </p:nvSpPr>
        <p:spPr>
          <a:xfrm>
            <a:off x="457200" y="6481763"/>
            <a:ext cx="4259263" cy="300037"/>
          </a:xfrm>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D5D9CC6-6CB7-4669-B7E7-A33241748BCA}" type="slidenum">
              <a:rPr lang="ru-RU" altLang="ru-RU"/>
              <a:pPr>
                <a:defRPr/>
              </a:pPr>
              <a:t>‹#›</a:t>
            </a:fld>
            <a:endParaRPr lang="ru-RU" altLang="ru-RU"/>
          </a:p>
        </p:txBody>
      </p:sp>
    </p:spTree>
    <p:extLst>
      <p:ext uri="{BB962C8B-B14F-4D97-AF65-F5344CB8AC3E}">
        <p14:creationId xmlns:p14="http://schemas.microsoft.com/office/powerpoint/2010/main" xmlns="" val="4129743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4" name="Прямоугольный треугольник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Равнобедренный треугольник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Прямая соединительная линия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Прямая соединительная линия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lstStyle>
            <a:lvl1pPr marL="0" algn="l">
              <a:buNone/>
              <a:defRPr sz="3600" b="1"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Дата 3"/>
          <p:cNvSpPr>
            <a:spLocks noGrp="1"/>
          </p:cNvSpPr>
          <p:nvPr>
            <p:ph type="dt" sz="half" idx="10"/>
          </p:nvPr>
        </p:nvSpPr>
        <p:spPr>
          <a:xfrm>
            <a:off x="6956425" y="6477000"/>
            <a:ext cx="2133600" cy="304800"/>
          </a:xfrm>
        </p:spPr>
        <p:txBody>
          <a:bodyPr/>
          <a:lstStyle>
            <a:lvl1pPr>
              <a:defRPr/>
            </a:lvl1pPr>
          </a:lstStyle>
          <a:p>
            <a:pPr>
              <a:defRPr/>
            </a:pPr>
            <a:endParaRPr lang="ru-RU"/>
          </a:p>
        </p:txBody>
      </p:sp>
      <p:sp>
        <p:nvSpPr>
          <p:cNvPr id="9" name="Нижний колонтитул 4"/>
          <p:cNvSpPr>
            <a:spLocks noGrp="1"/>
          </p:cNvSpPr>
          <p:nvPr>
            <p:ph type="ftr" sz="quarter" idx="11"/>
          </p:nvPr>
        </p:nvSpPr>
        <p:spPr>
          <a:xfrm>
            <a:off x="2619375" y="6481763"/>
            <a:ext cx="4260850" cy="300037"/>
          </a:xfrm>
        </p:spPr>
        <p:txBody>
          <a:bodyPr/>
          <a:lstStyle>
            <a:lvl1pPr>
              <a:defRPr/>
            </a:lvl1pPr>
          </a:lstStyle>
          <a:p>
            <a:pPr>
              <a:defRPr/>
            </a:pPr>
            <a:endParaRPr lang="ru-RU"/>
          </a:p>
        </p:txBody>
      </p:sp>
      <p:sp>
        <p:nvSpPr>
          <p:cNvPr id="10" name="Номер слайда 5"/>
          <p:cNvSpPr>
            <a:spLocks noGrp="1"/>
          </p:cNvSpPr>
          <p:nvPr>
            <p:ph type="sldNum" sz="quarter" idx="12"/>
          </p:nvPr>
        </p:nvSpPr>
        <p:spPr>
          <a:xfrm>
            <a:off x="8450263" y="809625"/>
            <a:ext cx="503237" cy="300038"/>
          </a:xfrm>
        </p:spPr>
        <p:txBody>
          <a:bodyPr/>
          <a:lstStyle>
            <a:lvl1pPr>
              <a:defRPr/>
            </a:lvl1pPr>
          </a:lstStyle>
          <a:p>
            <a:pPr>
              <a:defRPr/>
            </a:pPr>
            <a:fld id="{EFAC3A8D-8E11-42E6-A682-D996509CADF9}" type="slidenum">
              <a:rPr lang="ru-RU" altLang="ru-RU"/>
              <a:pPr>
                <a:defRPr/>
              </a:pPr>
              <a:t>‹#›</a:t>
            </a:fld>
            <a:endParaRPr lang="ru-RU" altLang="ru-RU"/>
          </a:p>
        </p:txBody>
      </p:sp>
    </p:spTree>
    <p:extLst>
      <p:ext uri="{BB962C8B-B14F-4D97-AF65-F5344CB8AC3E}">
        <p14:creationId xmlns:p14="http://schemas.microsoft.com/office/powerpoint/2010/main" xmlns="" val="258383973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lang="ru-RU" smtClean="0"/>
              <a:t>Образец заголовка</a:t>
            </a:r>
            <a:endParaRPr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7BCDD6D5-41F2-4D3B-8857-4FE94042F614}" type="slidenum">
              <a:rPr lang="ru-RU" altLang="ru-RU"/>
              <a:pPr>
                <a:defRPr/>
              </a:pPr>
              <a:t>‹#›</a:t>
            </a:fld>
            <a:endParaRPr lang="ru-RU" altLang="ru-RU"/>
          </a:p>
        </p:txBody>
      </p:sp>
    </p:spTree>
    <p:extLst>
      <p:ext uri="{BB962C8B-B14F-4D97-AF65-F5344CB8AC3E}">
        <p14:creationId xmlns:p14="http://schemas.microsoft.com/office/powerpoint/2010/main" xmlns="" val="1913911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ru-RU" smtClean="0"/>
              <a:t>Образец заголовка</a:t>
            </a:r>
            <a:endParaRPr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a:xfrm>
            <a:off x="4791075" y="6481763"/>
            <a:ext cx="2130425" cy="301625"/>
          </a:xfrm>
        </p:spPr>
        <p:txBody>
          <a:bodyPr/>
          <a:lstStyle>
            <a:lvl1pPr>
              <a:defRPr/>
            </a:lvl1pPr>
          </a:lstStyle>
          <a:p>
            <a:pPr>
              <a:defRPr/>
            </a:pPr>
            <a:endParaRPr lang="ru-RU"/>
          </a:p>
        </p:txBody>
      </p:sp>
      <p:sp>
        <p:nvSpPr>
          <p:cNvPr id="8" name="Нижний колонтитул 7"/>
          <p:cNvSpPr>
            <a:spLocks noGrp="1"/>
          </p:cNvSpPr>
          <p:nvPr>
            <p:ph type="ftr" sz="quarter" idx="11"/>
          </p:nvPr>
        </p:nvSpPr>
        <p:spPr>
          <a:xfrm>
            <a:off x="457200" y="6481763"/>
            <a:ext cx="4260850" cy="301625"/>
          </a:xfrm>
        </p:spPr>
        <p:txBody>
          <a:bodyPr/>
          <a:lstStyle>
            <a:lvl1pPr>
              <a:defRPr/>
            </a:lvl1pPr>
          </a:lstStyle>
          <a:p>
            <a:pPr>
              <a:defRPr/>
            </a:pPr>
            <a:endParaRPr lang="ru-RU"/>
          </a:p>
        </p:txBody>
      </p:sp>
      <p:sp>
        <p:nvSpPr>
          <p:cNvPr id="9" name="Номер слайда 8"/>
          <p:cNvSpPr>
            <a:spLocks noGrp="1"/>
          </p:cNvSpPr>
          <p:nvPr>
            <p:ph type="sldNum" sz="quarter" idx="12"/>
          </p:nvPr>
        </p:nvSpPr>
        <p:spPr>
          <a:xfrm>
            <a:off x="7589838" y="6483350"/>
            <a:ext cx="503237" cy="301625"/>
          </a:xfrm>
        </p:spPr>
        <p:txBody>
          <a:bodyPr/>
          <a:lstStyle>
            <a:lvl1pPr>
              <a:defRPr/>
            </a:lvl1pPr>
          </a:lstStyle>
          <a:p>
            <a:pPr>
              <a:defRPr/>
            </a:pPr>
            <a:fld id="{B8B78728-414C-47B7-B371-D825543BFFF8}" type="slidenum">
              <a:rPr lang="ru-RU" altLang="ru-RU"/>
              <a:pPr>
                <a:defRPr/>
              </a:pPr>
              <a:t>‹#›</a:t>
            </a:fld>
            <a:endParaRPr lang="ru-RU" altLang="ru-RU"/>
          </a:p>
        </p:txBody>
      </p:sp>
    </p:spTree>
    <p:extLst>
      <p:ext uri="{BB962C8B-B14F-4D97-AF65-F5344CB8AC3E}">
        <p14:creationId xmlns:p14="http://schemas.microsoft.com/office/powerpoint/2010/main" xmlns="" val="49674199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9425F397-B435-4135-BDD6-E75F73356A77}" type="slidenum">
              <a:rPr lang="ru-RU" altLang="ru-RU"/>
              <a:pPr>
                <a:defRPr/>
              </a:pPr>
              <a:t>‹#›</a:t>
            </a:fld>
            <a:endParaRPr lang="ru-RU" altLang="ru-RU"/>
          </a:p>
        </p:txBody>
      </p:sp>
    </p:spTree>
    <p:extLst>
      <p:ext uri="{BB962C8B-B14F-4D97-AF65-F5344CB8AC3E}">
        <p14:creationId xmlns:p14="http://schemas.microsoft.com/office/powerpoint/2010/main" xmlns="" val="2105153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9BA55D10-F5ED-4B0A-83D0-20E0A7C6019D}" type="slidenum">
              <a:rPr lang="ru-RU" altLang="ru-RU"/>
              <a:pPr>
                <a:defRPr/>
              </a:pPr>
              <a:t>‹#›</a:t>
            </a:fld>
            <a:endParaRPr lang="ru-RU" altLang="ru-RU"/>
          </a:p>
        </p:txBody>
      </p:sp>
    </p:spTree>
    <p:extLst>
      <p:ext uri="{BB962C8B-B14F-4D97-AF65-F5344CB8AC3E}">
        <p14:creationId xmlns:p14="http://schemas.microsoft.com/office/powerpoint/2010/main" xmlns="" val="365683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ru-RU" smtClean="0"/>
              <a:t>Образец заголовка</a:t>
            </a:r>
            <a:endParaRPr lang="en-US"/>
          </a:p>
        </p:txBody>
      </p:sp>
      <p:sp>
        <p:nvSpPr>
          <p:cNvPr id="3" name="Текст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a:xfrm>
            <a:off x="6278563" y="6556375"/>
            <a:ext cx="2133600" cy="301625"/>
          </a:xfrm>
        </p:spPr>
        <p:txBody>
          <a:bodyPr/>
          <a:lstStyle>
            <a:lvl1pPr>
              <a:defRPr sz="900"/>
            </a:lvl1pPr>
          </a:lstStyle>
          <a:p>
            <a:pPr>
              <a:defRPr/>
            </a:pPr>
            <a:endParaRPr lang="ru-RU"/>
          </a:p>
        </p:txBody>
      </p:sp>
      <p:sp>
        <p:nvSpPr>
          <p:cNvPr id="6" name="Нижний колонтитул 5"/>
          <p:cNvSpPr>
            <a:spLocks noGrp="1"/>
          </p:cNvSpPr>
          <p:nvPr>
            <p:ph type="ftr" sz="quarter" idx="11"/>
          </p:nvPr>
        </p:nvSpPr>
        <p:spPr>
          <a:xfrm>
            <a:off x="1135063" y="6556375"/>
            <a:ext cx="5143500" cy="301625"/>
          </a:xfrm>
        </p:spPr>
        <p:txBody>
          <a:bodyPr/>
          <a:lstStyle>
            <a:lvl1pPr>
              <a:defRPr sz="900"/>
            </a:lvl1pPr>
          </a:lstStyle>
          <a:p>
            <a:pPr>
              <a:defRPr/>
            </a:pPr>
            <a:endParaRPr lang="ru-RU"/>
          </a:p>
        </p:txBody>
      </p:sp>
      <p:sp>
        <p:nvSpPr>
          <p:cNvPr id="7" name="Номер слайда 6"/>
          <p:cNvSpPr>
            <a:spLocks noGrp="1"/>
          </p:cNvSpPr>
          <p:nvPr>
            <p:ph type="sldNum" sz="quarter" idx="12"/>
          </p:nvPr>
        </p:nvSpPr>
        <p:spPr>
          <a:xfrm>
            <a:off x="8410575" y="6556375"/>
            <a:ext cx="503238" cy="301625"/>
          </a:xfrm>
        </p:spPr>
        <p:txBody>
          <a:bodyPr/>
          <a:lstStyle>
            <a:lvl1pPr>
              <a:defRPr sz="900"/>
            </a:lvl1pPr>
          </a:lstStyle>
          <a:p>
            <a:pPr>
              <a:defRPr/>
            </a:pPr>
            <a:fld id="{877A81F4-D3B3-4E3A-869F-CF3CD5B80C3B}" type="slidenum">
              <a:rPr lang="ru-RU" altLang="ru-RU"/>
              <a:pPr>
                <a:defRPr/>
              </a:pPr>
              <a:t>‹#›</a:t>
            </a:fld>
            <a:endParaRPr lang="ru-RU" altLang="ru-RU"/>
          </a:p>
        </p:txBody>
      </p:sp>
    </p:spTree>
    <p:extLst>
      <p:ext uri="{BB962C8B-B14F-4D97-AF65-F5344CB8AC3E}">
        <p14:creationId xmlns:p14="http://schemas.microsoft.com/office/powerpoint/2010/main" xmlns="" val="160814136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ru-RU" smtClean="0"/>
              <a:t>Образец заголовка</a:t>
            </a:r>
            <a:endParaRPr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4"/>
          <p:cNvSpPr>
            <a:spLocks noGrp="1"/>
          </p:cNvSpPr>
          <p:nvPr>
            <p:ph type="dt" sz="half" idx="10"/>
          </p:nvPr>
        </p:nvSpPr>
        <p:spPr>
          <a:xfrm>
            <a:off x="6108700" y="6556375"/>
            <a:ext cx="2101850" cy="301625"/>
          </a:xfrm>
        </p:spPr>
        <p:txBody>
          <a:bodyPr/>
          <a:lstStyle>
            <a:lvl1pPr>
              <a:defRPr sz="900"/>
            </a:lvl1pPr>
          </a:lstStyle>
          <a:p>
            <a:pPr>
              <a:defRPr/>
            </a:pPr>
            <a:endParaRPr lang="ru-RU"/>
          </a:p>
        </p:txBody>
      </p:sp>
      <p:sp>
        <p:nvSpPr>
          <p:cNvPr id="6" name="Нижний колонтитул 5"/>
          <p:cNvSpPr>
            <a:spLocks noGrp="1"/>
          </p:cNvSpPr>
          <p:nvPr>
            <p:ph type="ftr" sz="quarter" idx="11"/>
          </p:nvPr>
        </p:nvSpPr>
        <p:spPr>
          <a:xfrm>
            <a:off x="1169988" y="6557963"/>
            <a:ext cx="4948237" cy="301625"/>
          </a:xfrm>
        </p:spPr>
        <p:txBody>
          <a:bodyPr/>
          <a:lstStyle>
            <a:lvl1pPr>
              <a:defRPr sz="900"/>
            </a:lvl1pPr>
          </a:lstStyle>
          <a:p>
            <a:pPr>
              <a:defRPr/>
            </a:pPr>
            <a:endParaRPr lang="ru-RU"/>
          </a:p>
        </p:txBody>
      </p:sp>
      <p:sp>
        <p:nvSpPr>
          <p:cNvPr id="7" name="Номер слайда 6"/>
          <p:cNvSpPr>
            <a:spLocks noGrp="1"/>
          </p:cNvSpPr>
          <p:nvPr>
            <p:ph type="sldNum" sz="quarter" idx="12"/>
          </p:nvPr>
        </p:nvSpPr>
        <p:spPr>
          <a:xfrm>
            <a:off x="8216900" y="6556375"/>
            <a:ext cx="366713" cy="301625"/>
          </a:xfrm>
        </p:spPr>
        <p:txBody>
          <a:bodyPr/>
          <a:lstStyle>
            <a:lvl1pPr>
              <a:defRPr sz="900"/>
            </a:lvl1pPr>
          </a:lstStyle>
          <a:p>
            <a:pPr>
              <a:defRPr/>
            </a:pPr>
            <a:fld id="{402CC255-9645-4987-B73C-6E26454141FD}" type="slidenum">
              <a:rPr lang="ru-RU" altLang="ru-RU"/>
              <a:pPr>
                <a:defRPr/>
              </a:pPr>
              <a:t>‹#›</a:t>
            </a:fld>
            <a:endParaRPr lang="ru-RU" altLang="ru-RU"/>
          </a:p>
        </p:txBody>
      </p:sp>
    </p:spTree>
    <p:extLst>
      <p:ext uri="{BB962C8B-B14F-4D97-AF65-F5344CB8AC3E}">
        <p14:creationId xmlns:p14="http://schemas.microsoft.com/office/powerpoint/2010/main" xmlns="" val="87077582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474747"/>
            </a:gs>
            <a:gs pos="60001">
              <a:srgbClr val="626262"/>
            </a:gs>
            <a:gs pos="100000">
              <a:srgbClr val="8C8C8C"/>
            </a:gs>
          </a:gsLst>
          <a:lin ang="5400000"/>
        </a:gradFill>
        <a:effectLst/>
      </p:bgPr>
    </p:bg>
    <p:spTree>
      <p:nvGrpSpPr>
        <p:cNvPr id="1" name=""/>
        <p:cNvGrpSpPr/>
        <p:nvPr/>
      </p:nvGrpSpPr>
      <p:grpSpPr>
        <a:xfrm>
          <a:off x="0" y="0"/>
          <a:ext cx="0" cy="0"/>
          <a:chOff x="0" y="0"/>
          <a:chExt cx="0" cy="0"/>
        </a:xfrm>
      </p:grpSpPr>
      <p:sp>
        <p:nvSpPr>
          <p:cNvPr id="11" name="Прямоугольный треугольник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8" name="Прямая соединительная линия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8288"/>
            <a:ext cx="8229600" cy="1398587"/>
          </a:xfrm>
          <a:prstGeom prst="rect">
            <a:avLst/>
          </a:prstGeom>
        </p:spPr>
        <p:txBody>
          <a:bodyPr vert="horz" anchor="ctr">
            <a:normAutofit/>
          </a:bodyPr>
          <a:lstStyle/>
          <a:p>
            <a:r>
              <a:rPr lang="ru-RU" smtClean="0"/>
              <a:t>Образец заголовка</a:t>
            </a:r>
            <a:endParaRPr lang="en-US"/>
          </a:p>
        </p:txBody>
      </p:sp>
      <p:sp>
        <p:nvSpPr>
          <p:cNvPr id="1030" name="Текст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defRPr>
            </a:lvl1pPr>
          </a:lstStyle>
          <a:p>
            <a:pPr>
              <a:defRPr/>
            </a:pPr>
            <a:endParaRPr lang="ru-RU"/>
          </a:p>
        </p:txBody>
      </p:sp>
      <p:sp>
        <p:nvSpPr>
          <p:cNvPr id="3" name="Нижний колонтитул 2"/>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defRPr>
            </a:lvl1pPr>
          </a:lstStyle>
          <a:p>
            <a:pPr>
              <a:defRPr/>
            </a:pPr>
            <a:endParaRPr lang="ru-RU"/>
          </a:p>
        </p:txBody>
      </p:sp>
      <p:sp>
        <p:nvSpPr>
          <p:cNvPr id="23" name="Номер слайда 22"/>
          <p:cNvSpPr>
            <a:spLocks noGrp="1"/>
          </p:cNvSpPr>
          <p:nvPr>
            <p:ph type="sldNum" sz="quarter" idx="4"/>
          </p:nvPr>
        </p:nvSpPr>
        <p:spPr>
          <a:xfrm>
            <a:off x="7589838" y="6481763"/>
            <a:ext cx="503237" cy="301625"/>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fld id="{9E1E693E-1D3F-482A-AACF-5984F789D08A}" type="slidenum">
              <a:rPr lang="ru-RU" altLang="ru-RU"/>
              <a:pPr>
                <a:defRPr/>
              </a:pPr>
              <a:t>‹#›</a:t>
            </a:fld>
            <a:endParaRPr lang="ru-RU" altLang="ru-RU"/>
          </a:p>
        </p:txBody>
      </p:sp>
    </p:spTree>
  </p:cSld>
  <p:clrMap bg1="dk1" tx1="lt1" bg2="dk2" tx2="lt2" accent1="accent1" accent2="accent2" accent3="accent3" accent4="accent4" accent5="accent5" accent6="accent6" hlink="hlink" folHlink="folHlink"/>
  <p:sldLayoutIdLst>
    <p:sldLayoutId id="2147484322" r:id="rId1"/>
    <p:sldLayoutId id="2147484323" r:id="rId2"/>
    <p:sldLayoutId id="2147484324" r:id="rId3"/>
    <p:sldLayoutId id="2147484317" r:id="rId4"/>
    <p:sldLayoutId id="2147484325" r:id="rId5"/>
    <p:sldLayoutId id="2147484318" r:id="rId6"/>
    <p:sldLayoutId id="2147484319" r:id="rId7"/>
    <p:sldLayoutId id="2147484326" r:id="rId8"/>
    <p:sldLayoutId id="2147484327" r:id="rId9"/>
    <p:sldLayoutId id="2147484320" r:id="rId10"/>
    <p:sldLayoutId id="2147484321" r:id="rId11"/>
  </p:sldLayoutIdLst>
  <p:transition spd="med">
    <p:fade thruBlk="1"/>
  </p:transition>
  <p:timing>
    <p:tnLst>
      <p:par>
        <p:cTn id="1" dur="indefinite" restart="never" nodeType="tmRoot"/>
      </p:par>
    </p:tnLst>
  </p:timing>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anose="020B0604030504040204"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anose="05020102010507070707"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3000" r="-13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27584" y="0"/>
            <a:ext cx="7239000" cy="836712"/>
          </a:xfrm>
        </p:spPr>
        <p:txBody>
          <a:bodyPr>
            <a:normAutofit/>
          </a:bodyPr>
          <a:lstStyle/>
          <a:p>
            <a:pPr algn="ctr"/>
            <a:r>
              <a:rPr lang="ru-RU" sz="2400" b="0" dirty="0" smtClean="0">
                <a:effectLst/>
                <a:latin typeface="+mn-lt"/>
              </a:rPr>
              <a:t>МАДОУ МО «Детский сад №172»  г. Краснодар</a:t>
            </a:r>
            <a:endParaRPr lang="ru-RU" sz="2400" b="0" dirty="0">
              <a:effectLst/>
              <a:latin typeface="+mn-lt"/>
            </a:endParaRPr>
          </a:p>
        </p:txBody>
      </p:sp>
      <p:sp>
        <p:nvSpPr>
          <p:cNvPr id="3" name="Текст 2"/>
          <p:cNvSpPr>
            <a:spLocks noGrp="1"/>
          </p:cNvSpPr>
          <p:nvPr>
            <p:ph type="body" idx="1"/>
          </p:nvPr>
        </p:nvSpPr>
        <p:spPr>
          <a:xfrm>
            <a:off x="381000" y="1633536"/>
            <a:ext cx="8079432" cy="3595664"/>
          </a:xfrm>
        </p:spPr>
        <p:txBody>
          <a:bodyPr/>
          <a:lstStyle/>
          <a:p>
            <a:pPr algn="ctr"/>
            <a:r>
              <a:rPr lang="ru-RU" sz="4400" dirty="0" smtClean="0">
                <a:solidFill>
                  <a:schemeClr val="accent2"/>
                </a:solidFill>
                <a:effectLst>
                  <a:outerShdw blurRad="38100" dist="38100" dir="2700000" algn="tl">
                    <a:srgbClr val="000000">
                      <a:alpha val="43137"/>
                    </a:srgbClr>
                  </a:outerShdw>
                </a:effectLst>
                <a:latin typeface="Cambria" pitchFamily="18" charset="0"/>
              </a:rPr>
              <a:t>«Педагогическая копилка» из раздела ориентировки во времени</a:t>
            </a:r>
            <a:endParaRPr lang="en-US" sz="4400" dirty="0" smtClean="0">
              <a:solidFill>
                <a:schemeClr val="accent2"/>
              </a:solidFill>
              <a:effectLst>
                <a:outerShdw blurRad="38100" dist="38100" dir="2700000" algn="tl">
                  <a:srgbClr val="000000">
                    <a:alpha val="43137"/>
                  </a:srgbClr>
                </a:outerShdw>
              </a:effectLst>
              <a:latin typeface="Cambria" pitchFamily="18" charset="0"/>
            </a:endParaRPr>
          </a:p>
          <a:p>
            <a:pPr algn="ctr"/>
            <a:endParaRPr lang="en-US" sz="4400" dirty="0" smtClean="0">
              <a:solidFill>
                <a:schemeClr val="accent2"/>
              </a:solidFill>
              <a:effectLst>
                <a:outerShdw blurRad="38100" dist="38100" dir="2700000" algn="tl">
                  <a:srgbClr val="000000">
                    <a:alpha val="43137"/>
                  </a:srgbClr>
                </a:outerShdw>
              </a:effectLst>
              <a:latin typeface="Cambria" pitchFamily="18" charset="0"/>
            </a:endParaRPr>
          </a:p>
          <a:p>
            <a:pPr algn="ctr"/>
            <a:endParaRPr lang="en-US" sz="1800" dirty="0" smtClean="0">
              <a:solidFill>
                <a:schemeClr val="accent2"/>
              </a:solidFill>
              <a:effectLst>
                <a:outerShdw blurRad="38100" dist="38100" dir="2700000" algn="tl">
                  <a:srgbClr val="000000">
                    <a:alpha val="43137"/>
                  </a:srgbClr>
                </a:outerShdw>
              </a:effectLst>
              <a:latin typeface="Cambria" pitchFamily="18" charset="0"/>
            </a:endParaRPr>
          </a:p>
          <a:p>
            <a:pPr algn="r"/>
            <a:r>
              <a:rPr lang="ru-RU" b="1" dirty="0" smtClean="0">
                <a:solidFill>
                  <a:schemeClr val="bg1"/>
                </a:solidFill>
              </a:rPr>
              <a:t>Подготовили воспитатели:</a:t>
            </a:r>
            <a:br>
              <a:rPr lang="ru-RU" b="1" dirty="0" smtClean="0">
                <a:solidFill>
                  <a:schemeClr val="bg1"/>
                </a:solidFill>
              </a:rPr>
            </a:br>
            <a:r>
              <a:rPr lang="ru-RU" b="1" dirty="0" smtClean="0">
                <a:solidFill>
                  <a:schemeClr val="bg1"/>
                </a:solidFill>
              </a:rPr>
              <a:t>Марченко Ирина </a:t>
            </a:r>
            <a:r>
              <a:rPr lang="ru-RU" b="1" dirty="0" err="1" smtClean="0">
                <a:solidFill>
                  <a:schemeClr val="bg1"/>
                </a:solidFill>
              </a:rPr>
              <a:t>Владиленовна</a:t>
            </a:r>
            <a:endParaRPr lang="ru-RU" b="1" dirty="0" smtClean="0">
              <a:solidFill>
                <a:schemeClr val="bg1"/>
              </a:solidFill>
            </a:endParaRPr>
          </a:p>
          <a:p>
            <a:pPr algn="r"/>
            <a:r>
              <a:rPr lang="ru-RU" b="1" dirty="0" smtClean="0">
                <a:solidFill>
                  <a:schemeClr val="bg1"/>
                </a:solidFill>
              </a:rPr>
              <a:t>Кошлакова Юлия Андреевна</a:t>
            </a:r>
          </a:p>
          <a:p>
            <a:pPr algn="r"/>
            <a:endParaRPr lang="ru-RU" sz="1800" dirty="0">
              <a:solidFill>
                <a:schemeClr val="accent2"/>
              </a:solidFill>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pic>
        <p:nvPicPr>
          <p:cNvPr id="10" name="Рисунок 9" descr="IMG_0896.jpg"/>
          <p:cNvPicPr>
            <a:picLocks noChangeAspect="1"/>
          </p:cNvPicPr>
          <p:nvPr/>
        </p:nvPicPr>
        <p:blipFill>
          <a:blip r:embed="rId3" cstate="print"/>
          <a:stretch>
            <a:fillRect/>
          </a:stretch>
        </p:blipFill>
        <p:spPr>
          <a:xfrm>
            <a:off x="642910" y="1160530"/>
            <a:ext cx="3571900" cy="4554462"/>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pic>
        <p:nvPicPr>
          <p:cNvPr id="11" name="Рисунок 10" descr="IMG_0897.jpg"/>
          <p:cNvPicPr>
            <a:picLocks noChangeAspect="1"/>
          </p:cNvPicPr>
          <p:nvPr/>
        </p:nvPicPr>
        <p:blipFill>
          <a:blip r:embed="rId4" cstate="print"/>
          <a:stretch>
            <a:fillRect/>
          </a:stretch>
        </p:blipFill>
        <p:spPr>
          <a:xfrm>
            <a:off x="4701792" y="1142984"/>
            <a:ext cx="3638355" cy="4572008"/>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ru-RU" sz="4000" b="1" dirty="0" smtClean="0">
                <a:latin typeface="Arial" pitchFamily="34" charset="0"/>
                <a:cs typeface="Arial" pitchFamily="34" charset="0"/>
              </a:rPr>
              <a:t> </a:t>
            </a:r>
            <a:r>
              <a:rPr lang="ru-RU" sz="4000" b="1" dirty="0" smtClean="0"/>
              <a:t>Игра «Неделька»</a:t>
            </a:r>
            <a:endParaRPr lang="ru-RU" sz="4000" b="1" dirty="0">
              <a:latin typeface="Arial" pitchFamily="34" charset="0"/>
              <a:cs typeface="Arial" pitchFamily="34" charset="0"/>
            </a:endParaRPr>
          </a:p>
        </p:txBody>
      </p:sp>
      <p:sp>
        <p:nvSpPr>
          <p:cNvPr id="5" name="Текст 4"/>
          <p:cNvSpPr>
            <a:spLocks noGrp="1"/>
          </p:cNvSpPr>
          <p:nvPr>
            <p:ph type="body" idx="1"/>
          </p:nvPr>
        </p:nvSpPr>
        <p:spPr>
          <a:xfrm>
            <a:off x="3000364" y="2143116"/>
            <a:ext cx="1714512" cy="2571768"/>
          </a:xfrm>
        </p:spPr>
        <p:txBody>
          <a:bodyPr/>
          <a:lstStyle/>
          <a:p>
            <a:endParaRPr lang="ru-RU" b="1" dirty="0">
              <a:solidFill>
                <a:schemeClr val="bg1"/>
              </a:solidFill>
            </a:endParaRPr>
          </a:p>
        </p:txBody>
      </p:sp>
      <p:pic>
        <p:nvPicPr>
          <p:cNvPr id="6" name="Рисунок 5" descr="IMG_0884.jpg"/>
          <p:cNvPicPr>
            <a:picLocks noChangeAspect="1"/>
          </p:cNvPicPr>
          <p:nvPr/>
        </p:nvPicPr>
        <p:blipFill>
          <a:blip r:embed="rId4" cstate="print"/>
          <a:stretch>
            <a:fillRect/>
          </a:stretch>
        </p:blipFill>
        <p:spPr>
          <a:xfrm>
            <a:off x="785786" y="1643050"/>
            <a:ext cx="7358082" cy="4310463"/>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pic>
        <p:nvPicPr>
          <p:cNvPr id="4" name="Рисунок 3" descr="IMG_0859.jpg"/>
          <p:cNvPicPr>
            <a:picLocks noChangeAspect="1"/>
          </p:cNvPicPr>
          <p:nvPr/>
        </p:nvPicPr>
        <p:blipFill>
          <a:blip r:embed="rId3" cstate="print"/>
          <a:stretch>
            <a:fillRect/>
          </a:stretch>
        </p:blipFill>
        <p:spPr>
          <a:xfrm>
            <a:off x="1571604" y="285728"/>
            <a:ext cx="6072230" cy="3712760"/>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pic>
        <p:nvPicPr>
          <p:cNvPr id="3" name="Рисунок 2" descr="20210322_111043.jpg"/>
          <p:cNvPicPr>
            <a:picLocks noChangeAspect="1"/>
          </p:cNvPicPr>
          <p:nvPr/>
        </p:nvPicPr>
        <p:blipFill>
          <a:blip r:embed="rId4" cstate="print"/>
          <a:stretch>
            <a:fillRect/>
          </a:stretch>
        </p:blipFill>
        <p:spPr>
          <a:xfrm>
            <a:off x="428596" y="4214818"/>
            <a:ext cx="4143404" cy="2357454"/>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pic>
        <p:nvPicPr>
          <p:cNvPr id="5" name="Рисунок 4" descr="Screenshot_20210322-215204.jpg"/>
          <p:cNvPicPr>
            <a:picLocks noChangeAspect="1"/>
          </p:cNvPicPr>
          <p:nvPr/>
        </p:nvPicPr>
        <p:blipFill>
          <a:blip r:embed="rId5"/>
          <a:stretch>
            <a:fillRect/>
          </a:stretch>
        </p:blipFill>
        <p:spPr>
          <a:xfrm>
            <a:off x="5072066" y="4214818"/>
            <a:ext cx="3571900" cy="2376983"/>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642918"/>
            <a:ext cx="5500726" cy="1214446"/>
          </a:xfrm>
        </p:spPr>
        <p:txBody>
          <a:bodyPr>
            <a:noAutofit/>
          </a:bodyPr>
          <a:lstStyle/>
          <a:p>
            <a:pPr algn="ctr"/>
            <a:r>
              <a:rPr lang="ru-RU" dirty="0" smtClean="0"/>
              <a:t>Игра «Часы и время»</a:t>
            </a:r>
            <a:br>
              <a:rPr lang="ru-RU" dirty="0" smtClean="0"/>
            </a:br>
            <a:endParaRPr lang="ru-RU" dirty="0"/>
          </a:p>
        </p:txBody>
      </p:sp>
      <p:sp>
        <p:nvSpPr>
          <p:cNvPr id="3" name="Текст 2"/>
          <p:cNvSpPr>
            <a:spLocks noGrp="1"/>
          </p:cNvSpPr>
          <p:nvPr>
            <p:ph type="body" idx="1"/>
          </p:nvPr>
        </p:nvSpPr>
        <p:spPr>
          <a:xfrm>
            <a:off x="1428728" y="2285992"/>
            <a:ext cx="1500198" cy="1000132"/>
          </a:xfrm>
        </p:spPr>
        <p:txBody>
          <a:bodyPr/>
          <a:lstStyle/>
          <a:p>
            <a:endParaRPr lang="ru-RU" dirty="0"/>
          </a:p>
        </p:txBody>
      </p:sp>
      <p:pic>
        <p:nvPicPr>
          <p:cNvPr id="7" name="Рисунок 6" descr="IMG_1020.jpg"/>
          <p:cNvPicPr>
            <a:picLocks noChangeAspect="1"/>
          </p:cNvPicPr>
          <p:nvPr/>
        </p:nvPicPr>
        <p:blipFill>
          <a:blip r:embed="rId4" cstate="print"/>
          <a:stretch>
            <a:fillRect/>
          </a:stretch>
        </p:blipFill>
        <p:spPr>
          <a:xfrm>
            <a:off x="3714744" y="2786058"/>
            <a:ext cx="4929222" cy="3696917"/>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pic>
        <p:nvPicPr>
          <p:cNvPr id="8" name="Рисунок 7" descr="IMG_0882.jpg"/>
          <p:cNvPicPr>
            <a:picLocks noChangeAspect="1"/>
          </p:cNvPicPr>
          <p:nvPr/>
        </p:nvPicPr>
        <p:blipFill>
          <a:blip r:embed="rId5" cstate="print"/>
          <a:stretch>
            <a:fillRect/>
          </a:stretch>
        </p:blipFill>
        <p:spPr>
          <a:xfrm>
            <a:off x="285720" y="1643050"/>
            <a:ext cx="3857652" cy="2893238"/>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pic>
        <p:nvPicPr>
          <p:cNvPr id="5" name="Рисунок 4" descr="IMG_0874.jpg"/>
          <p:cNvPicPr>
            <a:picLocks noChangeAspect="1"/>
          </p:cNvPicPr>
          <p:nvPr/>
        </p:nvPicPr>
        <p:blipFill>
          <a:blip r:embed="rId3" cstate="print"/>
          <a:stretch>
            <a:fillRect/>
          </a:stretch>
        </p:blipFill>
        <p:spPr>
          <a:xfrm>
            <a:off x="4786314" y="3571876"/>
            <a:ext cx="4071934" cy="2848036"/>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pic>
        <p:nvPicPr>
          <p:cNvPr id="7" name="Рисунок 6" descr="IMG_1012.jpg"/>
          <p:cNvPicPr>
            <a:picLocks noChangeAspect="1"/>
          </p:cNvPicPr>
          <p:nvPr/>
        </p:nvPicPr>
        <p:blipFill>
          <a:blip r:embed="rId4" cstate="print"/>
          <a:stretch>
            <a:fillRect/>
          </a:stretch>
        </p:blipFill>
        <p:spPr>
          <a:xfrm>
            <a:off x="2643174" y="357166"/>
            <a:ext cx="4095779" cy="3000396"/>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pic>
        <p:nvPicPr>
          <p:cNvPr id="8" name="Рисунок 7" descr="IMG_0998.jpg"/>
          <p:cNvPicPr>
            <a:picLocks noChangeAspect="1"/>
          </p:cNvPicPr>
          <p:nvPr/>
        </p:nvPicPr>
        <p:blipFill>
          <a:blip r:embed="rId5" cstate="print"/>
          <a:stretch>
            <a:fillRect/>
          </a:stretch>
        </p:blipFill>
        <p:spPr>
          <a:xfrm>
            <a:off x="285720" y="3571876"/>
            <a:ext cx="3929090" cy="2786058"/>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500826" y="3571877"/>
            <a:ext cx="714380" cy="357189"/>
          </a:xfrm>
        </p:spPr>
        <p:txBody>
          <a:bodyPr>
            <a:normAutofit/>
          </a:bodyPr>
          <a:lstStyle/>
          <a:p>
            <a:endParaRPr lang="ru-RU" sz="900" dirty="0"/>
          </a:p>
        </p:txBody>
      </p:sp>
      <p:sp>
        <p:nvSpPr>
          <p:cNvPr id="6" name="Текст 5"/>
          <p:cNvSpPr>
            <a:spLocks noGrp="1"/>
          </p:cNvSpPr>
          <p:nvPr>
            <p:ph type="body" idx="1"/>
          </p:nvPr>
        </p:nvSpPr>
        <p:spPr>
          <a:xfrm>
            <a:off x="323528" y="1052736"/>
            <a:ext cx="5119694" cy="2279176"/>
          </a:xfrm>
        </p:spPr>
        <p:txBody>
          <a:bodyPr/>
          <a:lstStyle/>
          <a:p>
            <a:r>
              <a:rPr lang="ru-RU" sz="2400" b="1" dirty="0" smtClean="0">
                <a:solidFill>
                  <a:schemeClr val="bg1"/>
                </a:solidFill>
              </a:rPr>
              <a:t>Благодаря РППС, направленной на развитие ориентировки во времени, у будущих школьников  будут сформированы необходимые  умения для успешной учёбы в школе.</a:t>
            </a:r>
            <a:endParaRPr lang="ru-RU" dirty="0"/>
          </a:p>
        </p:txBody>
      </p:sp>
      <p:pic>
        <p:nvPicPr>
          <p:cNvPr id="7" name="Рисунок 6" descr="20210315_160304.jpg"/>
          <p:cNvPicPr>
            <a:picLocks noChangeAspect="1"/>
          </p:cNvPicPr>
          <p:nvPr/>
        </p:nvPicPr>
        <p:blipFill>
          <a:blip r:embed="rId4" cstate="print"/>
          <a:stretch>
            <a:fillRect/>
          </a:stretch>
        </p:blipFill>
        <p:spPr>
          <a:xfrm rot="5400000">
            <a:off x="4615657" y="2670963"/>
            <a:ext cx="4699031" cy="2643205"/>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pic>
        <p:nvPicPr>
          <p:cNvPr id="8" name="Рисунок 7" descr="Screenshot_20210315-202933.jpg"/>
          <p:cNvPicPr>
            <a:picLocks noChangeAspect="1"/>
          </p:cNvPicPr>
          <p:nvPr/>
        </p:nvPicPr>
        <p:blipFill>
          <a:blip r:embed="rId5" cstate="print"/>
          <a:stretch>
            <a:fillRect/>
          </a:stretch>
        </p:blipFill>
        <p:spPr>
          <a:xfrm>
            <a:off x="785786" y="4071942"/>
            <a:ext cx="3929058" cy="2355137"/>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5000" r="-15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987824" y="0"/>
            <a:ext cx="5786478" cy="3448404"/>
          </a:xfrm>
        </p:spPr>
        <p:txBody>
          <a:bodyPr>
            <a:normAutofit/>
          </a:bodyPr>
          <a:lstStyle/>
          <a:p>
            <a:pPr algn="ctr"/>
            <a:r>
              <a:rPr lang="ru-RU" sz="6000" dirty="0" smtClean="0">
                <a:latin typeface="Arial" pitchFamily="34" charset="0"/>
                <a:cs typeface="Arial" pitchFamily="34" charset="0"/>
              </a:rPr>
              <a:t>Спасибо</a:t>
            </a:r>
            <a:br>
              <a:rPr lang="ru-RU" sz="6000" dirty="0" smtClean="0">
                <a:latin typeface="Arial" pitchFamily="34" charset="0"/>
                <a:cs typeface="Arial" pitchFamily="34" charset="0"/>
              </a:rPr>
            </a:br>
            <a:r>
              <a:rPr lang="ru-RU" sz="6000" dirty="0" smtClean="0">
                <a:latin typeface="Arial" pitchFamily="34" charset="0"/>
                <a:cs typeface="Arial" pitchFamily="34" charset="0"/>
              </a:rPr>
              <a:t> за внимание!</a:t>
            </a:r>
            <a:endParaRPr lang="ru-RU" sz="6000" dirty="0"/>
          </a:p>
        </p:txBody>
      </p:sp>
      <p:sp>
        <p:nvSpPr>
          <p:cNvPr id="3" name="Прямоугольник 2"/>
          <p:cNvSpPr/>
          <p:nvPr/>
        </p:nvSpPr>
        <p:spPr>
          <a:xfrm>
            <a:off x="4283968" y="3501008"/>
            <a:ext cx="4676280" cy="584775"/>
          </a:xfrm>
          <a:prstGeom prst="rect">
            <a:avLst/>
          </a:prstGeom>
        </p:spPr>
        <p:txBody>
          <a:bodyPr wrap="none">
            <a:spAutoFit/>
          </a:bodyPr>
          <a:lstStyle/>
          <a:p>
            <a:r>
              <a:rPr lang="en-US" sz="3200" dirty="0" smtClean="0">
                <a:solidFill>
                  <a:schemeClr val="accent1">
                    <a:lumMod val="75000"/>
                  </a:schemeClr>
                </a:solidFill>
                <a:latin typeface="Times New Roman" pitchFamily="18" charset="0"/>
                <a:cs typeface="Times New Roman" pitchFamily="18" charset="0"/>
              </a:rPr>
              <a:t>https://ds172.centerstart.ru/</a:t>
            </a:r>
            <a:endParaRPr lang="ru-RU" sz="3200"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571472" y="268289"/>
            <a:ext cx="7658128" cy="1231886"/>
          </a:xfrm>
        </p:spPr>
        <p:txBody>
          <a:bodyPr>
            <a:normAutofit fontScale="90000"/>
          </a:bodyPr>
          <a:lstStyle/>
          <a:p>
            <a:pPr algn="just"/>
            <a:r>
              <a:rPr lang="ru-RU" sz="2400" b="1" dirty="0" smtClean="0">
                <a:solidFill>
                  <a:schemeClr val="accent1"/>
                </a:solidFill>
                <a:effectLst/>
                <a:latin typeface="Times New Roman" pitchFamily="18" charset="0"/>
                <a:cs typeface="Times New Roman" pitchFamily="18" charset="0"/>
              </a:rPr>
              <a:t/>
            </a:r>
            <a:br>
              <a:rPr lang="ru-RU" sz="2400" b="1" dirty="0" smtClean="0">
                <a:solidFill>
                  <a:schemeClr val="accent1"/>
                </a:solidFill>
                <a:effectLst/>
                <a:latin typeface="Times New Roman" pitchFamily="18" charset="0"/>
                <a:cs typeface="Times New Roman" pitchFamily="18" charset="0"/>
              </a:rPr>
            </a:br>
            <a:r>
              <a:rPr lang="ru-RU" sz="2400" dirty="0" smtClean="0">
                <a:solidFill>
                  <a:schemeClr val="accent1"/>
                </a:solidFill>
                <a:effectLst/>
                <a:latin typeface="Times New Roman" pitchFamily="18" charset="0"/>
                <a:cs typeface="Times New Roman" pitchFamily="18" charset="0"/>
              </a:rPr>
              <a:t> </a:t>
            </a:r>
            <a:r>
              <a:rPr lang="ru-RU" sz="2000" dirty="0" smtClean="0">
                <a:solidFill>
                  <a:schemeClr val="accent1"/>
                </a:solidFill>
                <a:effectLst/>
                <a:latin typeface="Times New Roman" pitchFamily="18" charset="0"/>
                <a:cs typeface="Times New Roman" pitchFamily="18" charset="0"/>
              </a:rPr>
              <a:t>Данные дидактические игры направлены на закрепление названий и последовательности дней недели, месяцев, их цветовое соотнесение, закрепление порядкового числа и цифры, обозначающих дни недели, месяцы.</a:t>
            </a:r>
            <a:r>
              <a:rPr lang="ru-RU" sz="2000" dirty="0" smtClean="0">
                <a:solidFill>
                  <a:schemeClr val="accent2"/>
                </a:solidFill>
                <a:effectLst/>
                <a:latin typeface="Times New Roman" pitchFamily="18" charset="0"/>
                <a:cs typeface="Times New Roman" pitchFamily="18" charset="0"/>
              </a:rPr>
              <a:t/>
            </a:r>
            <a:br>
              <a:rPr lang="ru-RU" sz="2000" dirty="0" smtClean="0">
                <a:solidFill>
                  <a:schemeClr val="accent2"/>
                </a:solidFill>
                <a:effectLst/>
                <a:latin typeface="Times New Roman" pitchFamily="18" charset="0"/>
                <a:cs typeface="Times New Roman" pitchFamily="18" charset="0"/>
              </a:rPr>
            </a:br>
            <a:endParaRPr lang="ru-RU" sz="2000" dirty="0">
              <a:solidFill>
                <a:schemeClr val="accent2"/>
              </a:solidFill>
              <a:effectLst/>
              <a:latin typeface="Times New Roman" pitchFamily="18" charset="0"/>
              <a:cs typeface="Times New Roman" pitchFamily="18" charset="0"/>
            </a:endParaRPr>
          </a:p>
        </p:txBody>
      </p:sp>
      <p:pic>
        <p:nvPicPr>
          <p:cNvPr id="6" name="Рисунок 5" descr="IMG_1021.jpg"/>
          <p:cNvPicPr>
            <a:picLocks noChangeAspect="1"/>
          </p:cNvPicPr>
          <p:nvPr/>
        </p:nvPicPr>
        <p:blipFill>
          <a:blip r:embed="rId4" cstate="print"/>
          <a:stretch>
            <a:fillRect/>
          </a:stretch>
        </p:blipFill>
        <p:spPr>
          <a:xfrm>
            <a:off x="2279856" y="1643050"/>
            <a:ext cx="4812424" cy="4594262"/>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57166"/>
            <a:ext cx="7262842" cy="1143008"/>
          </a:xfrm>
        </p:spPr>
        <p:txBody>
          <a:bodyPr>
            <a:noAutofit/>
          </a:bodyPr>
          <a:lstStyle/>
          <a:p>
            <a:pPr algn="ctr"/>
            <a:r>
              <a:rPr lang="ru-RU" dirty="0" smtClean="0"/>
              <a:t>Игра «Части суток»</a:t>
            </a:r>
            <a:br>
              <a:rPr lang="ru-RU" dirty="0" smtClean="0"/>
            </a:br>
            <a:endParaRPr lang="ru-RU" dirty="0"/>
          </a:p>
        </p:txBody>
      </p:sp>
      <p:sp>
        <p:nvSpPr>
          <p:cNvPr id="3" name="Текст 2"/>
          <p:cNvSpPr>
            <a:spLocks noGrp="1"/>
          </p:cNvSpPr>
          <p:nvPr>
            <p:ph type="body" idx="1"/>
          </p:nvPr>
        </p:nvSpPr>
        <p:spPr>
          <a:xfrm>
            <a:off x="1643042" y="2143116"/>
            <a:ext cx="2428892" cy="1714512"/>
          </a:xfrm>
        </p:spPr>
        <p:txBody>
          <a:bodyPr/>
          <a:lstStyle/>
          <a:p>
            <a:endParaRPr lang="ru-RU" dirty="0"/>
          </a:p>
        </p:txBody>
      </p:sp>
      <p:pic>
        <p:nvPicPr>
          <p:cNvPr id="5" name="Рисунок 4" descr="IMG_0956.jpg"/>
          <p:cNvPicPr>
            <a:picLocks noChangeAspect="1"/>
          </p:cNvPicPr>
          <p:nvPr/>
        </p:nvPicPr>
        <p:blipFill>
          <a:blip r:embed="rId4" cstate="print"/>
          <a:stretch>
            <a:fillRect/>
          </a:stretch>
        </p:blipFill>
        <p:spPr>
          <a:xfrm>
            <a:off x="1000100" y="1214422"/>
            <a:ext cx="6858048" cy="5143537"/>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pic>
        <p:nvPicPr>
          <p:cNvPr id="7" name="Рисунок 6" descr="IMG_0958.jpg"/>
          <p:cNvPicPr>
            <a:picLocks noChangeAspect="1"/>
          </p:cNvPicPr>
          <p:nvPr/>
        </p:nvPicPr>
        <p:blipFill>
          <a:blip r:embed="rId3" cstate="print"/>
          <a:stretch>
            <a:fillRect/>
          </a:stretch>
        </p:blipFill>
        <p:spPr>
          <a:xfrm>
            <a:off x="428596" y="4429132"/>
            <a:ext cx="4000496" cy="2000264"/>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pic>
        <p:nvPicPr>
          <p:cNvPr id="8" name="Рисунок 7" descr="IMG_0961.jpg"/>
          <p:cNvPicPr>
            <a:picLocks noChangeAspect="1"/>
          </p:cNvPicPr>
          <p:nvPr/>
        </p:nvPicPr>
        <p:blipFill>
          <a:blip r:embed="rId4" cstate="print"/>
          <a:stretch>
            <a:fillRect/>
          </a:stretch>
        </p:blipFill>
        <p:spPr>
          <a:xfrm>
            <a:off x="4643438" y="4429132"/>
            <a:ext cx="4040938" cy="2000264"/>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pic>
        <p:nvPicPr>
          <p:cNvPr id="10" name="Рисунок 9" descr="IMG_0861.jpg"/>
          <p:cNvPicPr>
            <a:picLocks noChangeAspect="1"/>
          </p:cNvPicPr>
          <p:nvPr/>
        </p:nvPicPr>
        <p:blipFill>
          <a:blip r:embed="rId5" cstate="print"/>
          <a:stretch>
            <a:fillRect/>
          </a:stretch>
        </p:blipFill>
        <p:spPr>
          <a:xfrm>
            <a:off x="1857356" y="357166"/>
            <a:ext cx="5357850" cy="3689332"/>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smtClean="0"/>
              <a:t>Игра «Четыре сезона»</a:t>
            </a:r>
            <a:br>
              <a:rPr lang="ru-RU" dirty="0" smtClean="0"/>
            </a:br>
            <a:endParaRPr lang="ru-RU" dirty="0"/>
          </a:p>
        </p:txBody>
      </p:sp>
      <p:sp>
        <p:nvSpPr>
          <p:cNvPr id="6" name="Текст 5"/>
          <p:cNvSpPr>
            <a:spLocks noGrp="1"/>
          </p:cNvSpPr>
          <p:nvPr>
            <p:ph type="body" idx="1"/>
          </p:nvPr>
        </p:nvSpPr>
        <p:spPr>
          <a:xfrm>
            <a:off x="6715140" y="1571612"/>
            <a:ext cx="2214578" cy="4143404"/>
          </a:xfrm>
        </p:spPr>
        <p:txBody>
          <a:bodyPr/>
          <a:lstStyle/>
          <a:p>
            <a:r>
              <a:rPr lang="ru-RU" sz="3200" dirty="0" smtClean="0">
                <a:solidFill>
                  <a:schemeClr val="bg1"/>
                </a:solidFill>
              </a:rPr>
              <a:t> -ЗИМА</a:t>
            </a:r>
          </a:p>
          <a:p>
            <a:endParaRPr lang="ru-RU" sz="3200" dirty="0" smtClean="0"/>
          </a:p>
          <a:p>
            <a:r>
              <a:rPr lang="ru-RU" sz="3200" dirty="0" smtClean="0">
                <a:solidFill>
                  <a:schemeClr val="bg1"/>
                </a:solidFill>
              </a:rPr>
              <a:t>-ВЕСНА</a:t>
            </a:r>
          </a:p>
          <a:p>
            <a:endParaRPr lang="ru-RU" sz="3200" dirty="0" smtClean="0">
              <a:solidFill>
                <a:schemeClr val="bg1"/>
              </a:solidFill>
            </a:endParaRPr>
          </a:p>
          <a:p>
            <a:r>
              <a:rPr lang="ru-RU" sz="3200" dirty="0" smtClean="0">
                <a:solidFill>
                  <a:schemeClr val="bg1"/>
                </a:solidFill>
              </a:rPr>
              <a:t>-ЛЕТО</a:t>
            </a:r>
          </a:p>
          <a:p>
            <a:endParaRPr lang="ru-RU" sz="3200" dirty="0" smtClean="0">
              <a:solidFill>
                <a:schemeClr val="bg1"/>
              </a:solidFill>
            </a:endParaRPr>
          </a:p>
          <a:p>
            <a:r>
              <a:rPr lang="ru-RU" sz="3200" dirty="0" smtClean="0">
                <a:solidFill>
                  <a:schemeClr val="bg1"/>
                </a:solidFill>
              </a:rPr>
              <a:t>-ОСЕНЬ</a:t>
            </a:r>
          </a:p>
          <a:p>
            <a:endParaRPr lang="ru-RU" sz="3200" dirty="0">
              <a:solidFill>
                <a:schemeClr val="bg1"/>
              </a:solidFill>
            </a:endParaRPr>
          </a:p>
        </p:txBody>
      </p:sp>
      <p:pic>
        <p:nvPicPr>
          <p:cNvPr id="5" name="Рисунок 4" descr="IMG_0962.jpg"/>
          <p:cNvPicPr>
            <a:picLocks noChangeAspect="1"/>
          </p:cNvPicPr>
          <p:nvPr/>
        </p:nvPicPr>
        <p:blipFill>
          <a:blip r:embed="rId4" cstate="print"/>
          <a:stretch>
            <a:fillRect/>
          </a:stretch>
        </p:blipFill>
        <p:spPr>
          <a:xfrm>
            <a:off x="285720" y="1571612"/>
            <a:ext cx="6496538" cy="4143404"/>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pic>
        <p:nvPicPr>
          <p:cNvPr id="4" name="Рисунок 3" descr="IMG_0892.jpg"/>
          <p:cNvPicPr>
            <a:picLocks noChangeAspect="1"/>
          </p:cNvPicPr>
          <p:nvPr/>
        </p:nvPicPr>
        <p:blipFill>
          <a:blip r:embed="rId3" cstate="print"/>
          <a:stretch>
            <a:fillRect/>
          </a:stretch>
        </p:blipFill>
        <p:spPr>
          <a:xfrm>
            <a:off x="285720" y="3857628"/>
            <a:ext cx="3786182" cy="2702939"/>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pic>
        <p:nvPicPr>
          <p:cNvPr id="5" name="Рисунок 4" descr="IMG_0893.jpg"/>
          <p:cNvPicPr>
            <a:picLocks noChangeAspect="1"/>
          </p:cNvPicPr>
          <p:nvPr/>
        </p:nvPicPr>
        <p:blipFill>
          <a:blip r:embed="rId4" cstate="print"/>
          <a:stretch>
            <a:fillRect/>
          </a:stretch>
        </p:blipFill>
        <p:spPr>
          <a:xfrm>
            <a:off x="4572000" y="3500438"/>
            <a:ext cx="4143372" cy="2986724"/>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pic>
        <p:nvPicPr>
          <p:cNvPr id="7" name="Рисунок 6" descr="IMG_0966.jpg"/>
          <p:cNvPicPr>
            <a:picLocks noChangeAspect="1"/>
          </p:cNvPicPr>
          <p:nvPr/>
        </p:nvPicPr>
        <p:blipFill>
          <a:blip r:embed="rId5" cstate="print"/>
          <a:stretch>
            <a:fillRect/>
          </a:stretch>
        </p:blipFill>
        <p:spPr>
          <a:xfrm>
            <a:off x="428596" y="357166"/>
            <a:ext cx="4191029" cy="3143272"/>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pic>
        <p:nvPicPr>
          <p:cNvPr id="9" name="Рисунок 8" descr="IMG_0972.jpg"/>
          <p:cNvPicPr>
            <a:picLocks noChangeAspect="1"/>
          </p:cNvPicPr>
          <p:nvPr/>
        </p:nvPicPr>
        <p:blipFill>
          <a:blip r:embed="rId6" cstate="print"/>
          <a:stretch>
            <a:fillRect/>
          </a:stretch>
        </p:blipFill>
        <p:spPr>
          <a:xfrm>
            <a:off x="5000628" y="357166"/>
            <a:ext cx="3714744" cy="2786058"/>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500042"/>
            <a:ext cx="4524534" cy="1357322"/>
          </a:xfrm>
        </p:spPr>
        <p:txBody>
          <a:bodyPr>
            <a:normAutofit/>
          </a:bodyPr>
          <a:lstStyle/>
          <a:p>
            <a:pPr algn="ctr"/>
            <a:r>
              <a:rPr lang="ru-RU" dirty="0" smtClean="0"/>
              <a:t>Игра «Месяцы»</a:t>
            </a:r>
            <a:br>
              <a:rPr lang="ru-RU" dirty="0" smtClean="0"/>
            </a:br>
            <a:endParaRPr lang="ru-RU" dirty="0"/>
          </a:p>
        </p:txBody>
      </p:sp>
      <p:sp>
        <p:nvSpPr>
          <p:cNvPr id="3" name="Текст 2"/>
          <p:cNvSpPr>
            <a:spLocks noGrp="1"/>
          </p:cNvSpPr>
          <p:nvPr>
            <p:ph type="body" idx="1"/>
          </p:nvPr>
        </p:nvSpPr>
        <p:spPr>
          <a:xfrm>
            <a:off x="3428992" y="3000372"/>
            <a:ext cx="1643074" cy="1285884"/>
          </a:xfrm>
        </p:spPr>
        <p:txBody>
          <a:bodyPr/>
          <a:lstStyle/>
          <a:p>
            <a:endParaRPr lang="ru-RU" b="1" dirty="0">
              <a:solidFill>
                <a:schemeClr val="bg1"/>
              </a:solidFill>
            </a:endParaRPr>
          </a:p>
        </p:txBody>
      </p:sp>
      <p:pic>
        <p:nvPicPr>
          <p:cNvPr id="4" name="Рисунок 3" descr="IMG_0891.jpg"/>
          <p:cNvPicPr>
            <a:picLocks noChangeAspect="1"/>
          </p:cNvPicPr>
          <p:nvPr/>
        </p:nvPicPr>
        <p:blipFill>
          <a:blip r:embed="rId4" cstate="print"/>
          <a:stretch>
            <a:fillRect/>
          </a:stretch>
        </p:blipFill>
        <p:spPr>
          <a:xfrm>
            <a:off x="1000100" y="1936154"/>
            <a:ext cx="7203806" cy="3952261"/>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pic>
        <p:nvPicPr>
          <p:cNvPr id="5" name="Рисунок 4" descr="IMG_0850.jpg"/>
          <p:cNvPicPr>
            <a:picLocks noChangeAspect="1"/>
          </p:cNvPicPr>
          <p:nvPr/>
        </p:nvPicPr>
        <p:blipFill>
          <a:blip r:embed="rId3" cstate="print"/>
          <a:stretch>
            <a:fillRect/>
          </a:stretch>
        </p:blipFill>
        <p:spPr>
          <a:xfrm>
            <a:off x="1285853" y="285728"/>
            <a:ext cx="6643732" cy="3491669"/>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pic>
        <p:nvPicPr>
          <p:cNvPr id="6" name="Рисунок 5" descr="IMG_0852.jpg"/>
          <p:cNvPicPr>
            <a:picLocks noChangeAspect="1"/>
          </p:cNvPicPr>
          <p:nvPr/>
        </p:nvPicPr>
        <p:blipFill>
          <a:blip r:embed="rId4" cstate="print"/>
          <a:stretch>
            <a:fillRect/>
          </a:stretch>
        </p:blipFill>
        <p:spPr>
          <a:xfrm>
            <a:off x="357158" y="3500438"/>
            <a:ext cx="4214810" cy="2994121"/>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pic>
        <p:nvPicPr>
          <p:cNvPr id="7" name="Рисунок 6" descr="IMG_0857.jpg"/>
          <p:cNvPicPr>
            <a:picLocks noChangeAspect="1"/>
          </p:cNvPicPr>
          <p:nvPr/>
        </p:nvPicPr>
        <p:blipFill>
          <a:blip r:embed="rId5" cstate="print"/>
          <a:stretch>
            <a:fillRect/>
          </a:stretch>
        </p:blipFill>
        <p:spPr>
          <a:xfrm>
            <a:off x="4735149" y="3571497"/>
            <a:ext cx="4051693" cy="2841212"/>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81000" y="271465"/>
            <a:ext cx="7239000" cy="800082"/>
          </a:xfrm>
        </p:spPr>
        <p:txBody>
          <a:bodyPr>
            <a:normAutofit/>
          </a:bodyPr>
          <a:lstStyle/>
          <a:p>
            <a:pPr algn="ctr"/>
            <a:r>
              <a:rPr lang="ru-RU" sz="4000" b="1" dirty="0" smtClean="0">
                <a:effectLst/>
                <a:latin typeface="Arial" pitchFamily="34" charset="0"/>
                <a:cs typeface="Arial" pitchFamily="34" charset="0"/>
              </a:rPr>
              <a:t>Игра «Радужная неделька»</a:t>
            </a:r>
            <a:endParaRPr lang="ru-RU" sz="4000" b="1" dirty="0">
              <a:effectLst/>
              <a:latin typeface="Arial" pitchFamily="34" charset="0"/>
              <a:cs typeface="Arial" pitchFamily="34" charset="0"/>
            </a:endParaRPr>
          </a:p>
        </p:txBody>
      </p:sp>
      <p:sp>
        <p:nvSpPr>
          <p:cNvPr id="10" name="Текст 9"/>
          <p:cNvSpPr>
            <a:spLocks noGrp="1"/>
          </p:cNvSpPr>
          <p:nvPr>
            <p:ph type="body" idx="1"/>
          </p:nvPr>
        </p:nvSpPr>
        <p:spPr>
          <a:xfrm>
            <a:off x="3786182" y="2357430"/>
            <a:ext cx="1285884" cy="2357454"/>
          </a:xfrm>
        </p:spPr>
        <p:txBody>
          <a:bodyPr/>
          <a:lstStyle/>
          <a:p>
            <a:endParaRPr lang="ru-RU" sz="1100" dirty="0"/>
          </a:p>
        </p:txBody>
      </p:sp>
      <p:pic>
        <p:nvPicPr>
          <p:cNvPr id="11" name="Рисунок 10" descr="IMG_0885.jpg"/>
          <p:cNvPicPr>
            <a:picLocks noChangeAspect="1"/>
          </p:cNvPicPr>
          <p:nvPr/>
        </p:nvPicPr>
        <p:blipFill>
          <a:blip r:embed="rId4" cstate="print"/>
          <a:stretch>
            <a:fillRect/>
          </a:stretch>
        </p:blipFill>
        <p:spPr>
          <a:xfrm>
            <a:off x="2071670" y="1071546"/>
            <a:ext cx="4857784" cy="5430173"/>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2735</TotalTime>
  <Words>342</Words>
  <Application>Microsoft Office PowerPoint</Application>
  <PresentationFormat>Экран (4:3)</PresentationFormat>
  <Paragraphs>178</Paragraphs>
  <Slides>16</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Яркая</vt:lpstr>
      <vt:lpstr>МАДОУ МО «Детский сад №172»  г. Краснодар</vt:lpstr>
      <vt:lpstr>  Данные дидактические игры направлены на закрепление названий и последовательности дней недели, месяцев, их цветовое соотнесение, закрепление порядкового числа и цифры, обозначающих дни недели, месяцы. </vt:lpstr>
      <vt:lpstr>Игра «Части суток» </vt:lpstr>
      <vt:lpstr>Слайд 4</vt:lpstr>
      <vt:lpstr>Игра «Четыре сезона» </vt:lpstr>
      <vt:lpstr>Слайд 6</vt:lpstr>
      <vt:lpstr>Игра «Месяцы» </vt:lpstr>
      <vt:lpstr>Слайд 8</vt:lpstr>
      <vt:lpstr>Игра «Радужная неделька»</vt:lpstr>
      <vt:lpstr>Слайд 10</vt:lpstr>
      <vt:lpstr> Игра «Неделька»</vt:lpstr>
      <vt:lpstr>Слайд 12</vt:lpstr>
      <vt:lpstr>Игра «Часы и время» </vt:lpstr>
      <vt:lpstr>Слайд 14</vt:lpstr>
      <vt:lpstr>Слайд 15</vt:lpstr>
      <vt:lpstr>Спасибо  за внимание!</vt:lpstr>
    </vt:vector>
  </TitlesOfParts>
  <Company>House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Былины</dc:title>
  <dc:creator>Pasha</dc:creator>
  <cp:lastModifiedBy>Huck</cp:lastModifiedBy>
  <cp:revision>356</cp:revision>
  <cp:lastPrinted>2015-08-30T15:04:28Z</cp:lastPrinted>
  <dcterms:created xsi:type="dcterms:W3CDTF">2007-09-26T14:39:38Z</dcterms:created>
  <dcterms:modified xsi:type="dcterms:W3CDTF">2021-03-22T18:57:02Z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1320185</vt:lpwstr>
  </property>
  <property fmtid="{D5CDD505-2E9C-101B-9397-08002B2CF9AE}" name="NXPowerLiteSettings" pid="3">
    <vt:lpwstr>F7000400038000</vt:lpwstr>
  </property>
  <property fmtid="{D5CDD505-2E9C-101B-9397-08002B2CF9AE}" name="NXPowerLiteVersion" pid="4">
    <vt:lpwstr>S9.1.0</vt:lpwstr>
  </property>
</Properties>
</file>